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handoutMasterIdLst>
    <p:handoutMasterId r:id="rId34"/>
  </p:handoutMasterIdLst>
  <p:sldIdLst>
    <p:sldId id="256" r:id="rId2"/>
    <p:sldId id="258" r:id="rId3"/>
    <p:sldId id="259" r:id="rId4"/>
    <p:sldId id="260" r:id="rId5"/>
    <p:sldId id="261" r:id="rId6"/>
    <p:sldId id="262" r:id="rId7"/>
    <p:sldId id="263" r:id="rId8"/>
    <p:sldId id="264" r:id="rId9"/>
    <p:sldId id="265" r:id="rId10"/>
    <p:sldId id="266" r:id="rId11"/>
    <p:sldId id="276" r:id="rId12"/>
    <p:sldId id="277" r:id="rId13"/>
    <p:sldId id="267" r:id="rId14"/>
    <p:sldId id="268" r:id="rId15"/>
    <p:sldId id="269" r:id="rId16"/>
    <p:sldId id="270" r:id="rId17"/>
    <p:sldId id="271" r:id="rId18"/>
    <p:sldId id="272" r:id="rId19"/>
    <p:sldId id="273" r:id="rId20"/>
    <p:sldId id="274" r:id="rId21"/>
    <p:sldId id="275" r:id="rId22"/>
    <p:sldId id="285" r:id="rId23"/>
    <p:sldId id="284" r:id="rId24"/>
    <p:sldId id="286" r:id="rId25"/>
    <p:sldId id="287" r:id="rId26"/>
    <p:sldId id="278" r:id="rId27"/>
    <p:sldId id="279" r:id="rId28"/>
    <p:sldId id="280" r:id="rId29"/>
    <p:sldId id="281" r:id="rId30"/>
    <p:sldId id="282" r:id="rId31"/>
    <p:sldId id="283" r:id="rId32"/>
  </p:sldIdLst>
  <p:sldSz cx="9144000" cy="6858000" type="screen4x3"/>
  <p:notesSz cx="9926638" cy="67976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880" userDrawn="1">
          <p15:clr>
            <a:srgbClr val="A4A3A4"/>
          </p15:clr>
        </p15:guide>
        <p15:guide id="3" orient="horz" pos="2160" userDrawn="1">
          <p15:clr>
            <a:srgbClr val="A4A3A4"/>
          </p15:clr>
        </p15:guide>
        <p15:guide id="5" orient="horz" pos="86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81E3"/>
    <a:srgbClr val="FF33CC"/>
    <a:srgbClr val="6AECE6"/>
    <a:srgbClr val="FF5353"/>
    <a:srgbClr val="F862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55" autoAdjust="0"/>
    <p:restoredTop sz="85273" autoAdjust="0"/>
  </p:normalViewPr>
  <p:slideViewPr>
    <p:cSldViewPr snapToGrid="0" showGuides="1">
      <p:cViewPr varScale="1">
        <p:scale>
          <a:sx n="94" d="100"/>
          <a:sy n="94" d="100"/>
        </p:scale>
        <p:origin x="2316" y="90"/>
      </p:cViewPr>
      <p:guideLst>
        <p:guide pos="2880"/>
        <p:guide orient="horz" pos="2160"/>
        <p:guide orient="horz" pos="867"/>
      </p:guideLst>
    </p:cSldViewPr>
  </p:slideViewPr>
  <p:notesTextViewPr>
    <p:cViewPr>
      <p:scale>
        <a:sx n="1" d="1"/>
        <a:sy n="1" d="1"/>
      </p:scale>
      <p:origin x="0" y="0"/>
    </p:cViewPr>
  </p:notesTextViewPr>
  <p:sorterViewPr>
    <p:cViewPr>
      <p:scale>
        <a:sx n="200" d="100"/>
        <a:sy n="200" d="100"/>
      </p:scale>
      <p:origin x="0" y="-495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4302625" cy="340265"/>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5621696" y="0"/>
            <a:ext cx="4302625" cy="340265"/>
          </a:xfrm>
          <a:prstGeom prst="rect">
            <a:avLst/>
          </a:prstGeom>
        </p:spPr>
        <p:txBody>
          <a:bodyPr vert="horz" lIns="91440" tIns="45720" rIns="91440" bIns="45720" rtlCol="0"/>
          <a:lstStyle>
            <a:lvl1pPr algn="r">
              <a:defRPr sz="1200"/>
            </a:lvl1pPr>
          </a:lstStyle>
          <a:p>
            <a:fld id="{D47F5801-9A94-4255-8B96-6C0E53C61E41}" type="datetimeFigureOut">
              <a:rPr kumimoji="1" lang="ja-JP" altLang="en-US" smtClean="0"/>
              <a:t>2017/8/10</a:t>
            </a:fld>
            <a:endParaRPr kumimoji="1" lang="ja-JP" altLang="en-US"/>
          </a:p>
        </p:txBody>
      </p:sp>
      <p:sp>
        <p:nvSpPr>
          <p:cNvPr id="4" name="フッター プレースホルダー 3"/>
          <p:cNvSpPr>
            <a:spLocks noGrp="1"/>
          </p:cNvSpPr>
          <p:nvPr>
            <p:ph type="ftr" sz="quarter" idx="2"/>
          </p:nvPr>
        </p:nvSpPr>
        <p:spPr>
          <a:xfrm>
            <a:off x="0" y="6457410"/>
            <a:ext cx="4302625" cy="340265"/>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5621696" y="6457410"/>
            <a:ext cx="4302625" cy="340265"/>
          </a:xfrm>
          <a:prstGeom prst="rect">
            <a:avLst/>
          </a:prstGeom>
        </p:spPr>
        <p:txBody>
          <a:bodyPr vert="horz" lIns="91440" tIns="45720" rIns="91440" bIns="45720" rtlCol="0" anchor="b"/>
          <a:lstStyle>
            <a:lvl1pPr algn="r">
              <a:defRPr sz="1200"/>
            </a:lvl1pPr>
          </a:lstStyle>
          <a:p>
            <a:fld id="{3EA0E02C-FA57-4D04-8588-F4260CE036CC}" type="slidenum">
              <a:rPr kumimoji="1" lang="ja-JP" altLang="en-US" smtClean="0"/>
              <a:t>‹#›</a:t>
            </a:fld>
            <a:endParaRPr kumimoji="1" lang="ja-JP" altLang="en-US"/>
          </a:p>
        </p:txBody>
      </p:sp>
    </p:spTree>
    <p:extLst>
      <p:ext uri="{BB962C8B-B14F-4D97-AF65-F5344CB8AC3E}">
        <p14:creationId xmlns:p14="http://schemas.microsoft.com/office/powerpoint/2010/main" val="8349416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4302625" cy="340265"/>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621696" y="0"/>
            <a:ext cx="4302625" cy="340265"/>
          </a:xfrm>
          <a:prstGeom prst="rect">
            <a:avLst/>
          </a:prstGeom>
        </p:spPr>
        <p:txBody>
          <a:bodyPr vert="horz" lIns="91440" tIns="45720" rIns="91440" bIns="45720" rtlCol="0"/>
          <a:lstStyle>
            <a:lvl1pPr algn="r">
              <a:defRPr sz="1200"/>
            </a:lvl1pPr>
          </a:lstStyle>
          <a:p>
            <a:fld id="{DE66DE16-215E-49A0-ACD5-03268D03B09F}" type="datetimeFigureOut">
              <a:rPr kumimoji="1" lang="ja-JP" altLang="en-US" smtClean="0"/>
              <a:t>2017/8/10</a:t>
            </a:fld>
            <a:endParaRPr kumimoji="1" lang="ja-JP" altLang="en-US"/>
          </a:p>
        </p:txBody>
      </p:sp>
      <p:sp>
        <p:nvSpPr>
          <p:cNvPr id="4" name="スライド イメージ プレースホルダー 3"/>
          <p:cNvSpPr>
            <a:spLocks noGrp="1" noRot="1" noChangeAspect="1"/>
          </p:cNvSpPr>
          <p:nvPr>
            <p:ph type="sldImg" idx="2"/>
          </p:nvPr>
        </p:nvSpPr>
        <p:spPr>
          <a:xfrm>
            <a:off x="3435350" y="850900"/>
            <a:ext cx="3055938" cy="229235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92201" y="3271103"/>
            <a:ext cx="7942238" cy="2676455"/>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457410"/>
            <a:ext cx="4302625" cy="340265"/>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621696" y="6457410"/>
            <a:ext cx="4302625" cy="340265"/>
          </a:xfrm>
          <a:prstGeom prst="rect">
            <a:avLst/>
          </a:prstGeom>
        </p:spPr>
        <p:txBody>
          <a:bodyPr vert="horz" lIns="91440" tIns="45720" rIns="91440" bIns="45720" rtlCol="0" anchor="b"/>
          <a:lstStyle>
            <a:lvl1pPr algn="r">
              <a:defRPr sz="1200"/>
            </a:lvl1pPr>
          </a:lstStyle>
          <a:p>
            <a:fld id="{57A0344C-04FB-49DF-BA7A-41BF3AC69324}" type="slidenum">
              <a:rPr kumimoji="1" lang="ja-JP" altLang="en-US" smtClean="0"/>
              <a:t>‹#›</a:t>
            </a:fld>
            <a:endParaRPr kumimoji="1" lang="ja-JP" altLang="en-US"/>
          </a:p>
        </p:txBody>
      </p:sp>
    </p:spTree>
    <p:extLst>
      <p:ext uri="{BB962C8B-B14F-4D97-AF65-F5344CB8AC3E}">
        <p14:creationId xmlns:p14="http://schemas.microsoft.com/office/powerpoint/2010/main" val="267302311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A0344C-04FB-49DF-BA7A-41BF3AC69324}" type="slidenum">
              <a:rPr kumimoji="1" lang="ja-JP" altLang="en-US" smtClean="0"/>
              <a:t>3</a:t>
            </a:fld>
            <a:endParaRPr kumimoji="1" lang="ja-JP" altLang="en-US"/>
          </a:p>
        </p:txBody>
      </p:sp>
    </p:spTree>
    <p:extLst>
      <p:ext uri="{BB962C8B-B14F-4D97-AF65-F5344CB8AC3E}">
        <p14:creationId xmlns:p14="http://schemas.microsoft.com/office/powerpoint/2010/main" val="2316046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A0344C-04FB-49DF-BA7A-41BF3AC69324}" type="slidenum">
              <a:rPr kumimoji="1" lang="ja-JP" altLang="en-US" smtClean="0"/>
              <a:t>5</a:t>
            </a:fld>
            <a:endParaRPr kumimoji="1" lang="ja-JP" altLang="en-US"/>
          </a:p>
        </p:txBody>
      </p:sp>
    </p:spTree>
    <p:extLst>
      <p:ext uri="{BB962C8B-B14F-4D97-AF65-F5344CB8AC3E}">
        <p14:creationId xmlns:p14="http://schemas.microsoft.com/office/powerpoint/2010/main" val="2527524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A0344C-04FB-49DF-BA7A-41BF3AC69324}" type="slidenum">
              <a:rPr kumimoji="1" lang="ja-JP" altLang="en-US" smtClean="0"/>
              <a:t>22</a:t>
            </a:fld>
            <a:endParaRPr kumimoji="1" lang="ja-JP" altLang="en-US"/>
          </a:p>
        </p:txBody>
      </p:sp>
    </p:spTree>
    <p:extLst>
      <p:ext uri="{BB962C8B-B14F-4D97-AF65-F5344CB8AC3E}">
        <p14:creationId xmlns:p14="http://schemas.microsoft.com/office/powerpoint/2010/main" val="3573906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A0344C-04FB-49DF-BA7A-41BF3AC69324}" type="slidenum">
              <a:rPr kumimoji="1" lang="ja-JP" altLang="en-US" smtClean="0"/>
              <a:t>25</a:t>
            </a:fld>
            <a:endParaRPr kumimoji="1" lang="ja-JP" altLang="en-US"/>
          </a:p>
        </p:txBody>
      </p:sp>
    </p:spTree>
    <p:extLst>
      <p:ext uri="{BB962C8B-B14F-4D97-AF65-F5344CB8AC3E}">
        <p14:creationId xmlns:p14="http://schemas.microsoft.com/office/powerpoint/2010/main" val="39443271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33889"/>
            <a:ext cx="7772400" cy="2276074"/>
          </a:xfrm>
        </p:spPr>
        <p:txBody>
          <a:bodyPr anchor="ctr" anchorCtr="0">
            <a:normAutofit/>
          </a:bodyPr>
          <a:lstStyle>
            <a:lvl1pPr algn="ctr">
              <a:defRPr sz="3200" b="1">
                <a:solidFill>
                  <a:schemeClr val="accent5"/>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nchor="ctr" anchorCtr="0">
            <a:normAutofit/>
          </a:bodyPr>
          <a:lstStyle>
            <a:lvl1pPr marL="0" indent="0" algn="ctr">
              <a:buNone/>
              <a:defRPr sz="2000">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6" name="Slide Number Placeholder 5"/>
          <p:cNvSpPr>
            <a:spLocks noGrp="1"/>
          </p:cNvSpPr>
          <p:nvPr>
            <p:ph type="sldNum" sz="quarter" idx="12"/>
          </p:nvPr>
        </p:nvSpPr>
        <p:spPr/>
        <p:txBody>
          <a:bodyPr/>
          <a:lstStyle/>
          <a:p>
            <a:fld id="{38EDC8A8-B88A-44AD-817F-9D0FA48A315B}" type="slidenum">
              <a:rPr kumimoji="1" lang="ja-JP" altLang="en-US" smtClean="0"/>
              <a:t>‹#›</a:t>
            </a:fld>
            <a:endParaRPr kumimoji="1" lang="ja-JP" altLang="en-US"/>
          </a:p>
        </p:txBody>
      </p:sp>
      <p:pic>
        <p:nvPicPr>
          <p:cNvPr id="8" name="図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10226" y="459717"/>
            <a:ext cx="805124" cy="682097"/>
          </a:xfrm>
          <a:prstGeom prst="rect">
            <a:avLst/>
          </a:prstGeom>
        </p:spPr>
      </p:pic>
    </p:spTree>
    <p:extLst>
      <p:ext uri="{BB962C8B-B14F-4D97-AF65-F5344CB8AC3E}">
        <p14:creationId xmlns:p14="http://schemas.microsoft.com/office/powerpoint/2010/main" val="3305055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8650" y="432554"/>
            <a:ext cx="7886700" cy="703860"/>
          </a:xfrm>
        </p:spPr>
        <p:txBody>
          <a:bodyPr>
            <a:normAutofit/>
          </a:bodyPr>
          <a:lstStyle>
            <a:lvl1pPr>
              <a:defRPr sz="2400" b="1">
                <a:solidFill>
                  <a:schemeClr val="accent5"/>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dirty="0"/>
              <a:t>マスター タイトルの書式設定</a:t>
            </a:r>
            <a:endParaRPr lang="en-US" dirty="0"/>
          </a:p>
        </p:txBody>
      </p:sp>
      <p:sp>
        <p:nvSpPr>
          <p:cNvPr id="6" name="Slide Number Placeholder 5"/>
          <p:cNvSpPr>
            <a:spLocks noGrp="1"/>
          </p:cNvSpPr>
          <p:nvPr>
            <p:ph type="sldNum" sz="quarter" idx="12"/>
          </p:nvPr>
        </p:nvSpPr>
        <p:spPr/>
        <p:txBody>
          <a:bodyPr/>
          <a:lstStyle>
            <a:lvl1pPr algn="r">
              <a:defRPr>
                <a:latin typeface="メイリオ" panose="020B0604030504040204" pitchFamily="50" charset="-128"/>
                <a:ea typeface="メイリオ" panose="020B0604030504040204" pitchFamily="50" charset="-128"/>
                <a:cs typeface="メイリオ" panose="020B0604030504040204" pitchFamily="50" charset="-128"/>
              </a:defRPr>
            </a:lvl1pPr>
          </a:lstStyle>
          <a:p>
            <a:fld id="{38EDC8A8-B88A-44AD-817F-9D0FA48A315B}" type="slidenum">
              <a:rPr kumimoji="1" lang="ja-JP" altLang="en-US" smtClean="0"/>
              <a:pPr/>
              <a:t>‹#›</a:t>
            </a:fld>
            <a:endParaRPr kumimoji="1" lang="ja-JP" altLang="en-US"/>
          </a:p>
        </p:txBody>
      </p:sp>
      <p:cxnSp>
        <p:nvCxnSpPr>
          <p:cNvPr id="10" name="直線コネクタ 9"/>
          <p:cNvCxnSpPr/>
          <p:nvPr userDrawn="1"/>
        </p:nvCxnSpPr>
        <p:spPr>
          <a:xfrm>
            <a:off x="628650" y="1221546"/>
            <a:ext cx="7886700"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sp>
        <p:nvSpPr>
          <p:cNvPr id="8" name="図プレースホルダー 7"/>
          <p:cNvSpPr>
            <a:spLocks noGrp="1"/>
          </p:cNvSpPr>
          <p:nvPr>
            <p:ph type="pic" sz="quarter" idx="13"/>
          </p:nvPr>
        </p:nvSpPr>
        <p:spPr>
          <a:xfrm>
            <a:off x="628650" y="1376363"/>
            <a:ext cx="3858322" cy="2905705"/>
          </a:xfrm>
        </p:spPr>
        <p:txBody>
          <a:bodyPr/>
          <a:lstStyle/>
          <a:p>
            <a:endParaRPr kumimoji="1" lang="ja-JP" altLang="en-US"/>
          </a:p>
        </p:txBody>
      </p:sp>
      <p:sp>
        <p:nvSpPr>
          <p:cNvPr id="16" name="図プレースホルダー 7"/>
          <p:cNvSpPr>
            <a:spLocks noGrp="1"/>
          </p:cNvSpPr>
          <p:nvPr>
            <p:ph type="pic" sz="quarter" idx="14"/>
          </p:nvPr>
        </p:nvSpPr>
        <p:spPr>
          <a:xfrm>
            <a:off x="4572000" y="1376363"/>
            <a:ext cx="3858322" cy="2905705"/>
          </a:xfrm>
        </p:spPr>
        <p:txBody>
          <a:bodyPr/>
          <a:lstStyle/>
          <a:p>
            <a:endParaRPr kumimoji="1" lang="ja-JP" altLang="en-US"/>
          </a:p>
        </p:txBody>
      </p:sp>
      <p:sp>
        <p:nvSpPr>
          <p:cNvPr id="18" name="テキスト プレースホルダー 17"/>
          <p:cNvSpPr>
            <a:spLocks noGrp="1"/>
          </p:cNvSpPr>
          <p:nvPr>
            <p:ph type="body" sz="quarter" idx="15"/>
          </p:nvPr>
        </p:nvSpPr>
        <p:spPr>
          <a:xfrm>
            <a:off x="628650" y="4405312"/>
            <a:ext cx="3858322" cy="1775735"/>
          </a:xfrm>
        </p:spPr>
        <p:txBody>
          <a:bodyPr>
            <a:normAutofit/>
          </a:bodyPr>
          <a:lstStyle>
            <a:lvl1pPr marL="0" indent="0">
              <a:lnSpc>
                <a:spcPct val="150000"/>
              </a:lnSpc>
              <a:buNone/>
              <a:defRPr sz="1200">
                <a:latin typeface="メイリオ" panose="020B0604030504040204" pitchFamily="50" charset="-128"/>
                <a:ea typeface="メイリオ" panose="020B0604030504040204" pitchFamily="50" charset="-128"/>
              </a:defRPr>
            </a:lvl1pPr>
            <a:lvl2pPr>
              <a:defRPr sz="1200">
                <a:latin typeface="Meiryo UI" panose="020B0604030504040204" pitchFamily="50" charset="-128"/>
                <a:ea typeface="Meiryo UI" panose="020B0604030504040204" pitchFamily="50" charset="-128"/>
              </a:defRPr>
            </a:lvl2pPr>
            <a:lvl3pPr>
              <a:defRPr sz="1200">
                <a:latin typeface="Meiryo UI" panose="020B0604030504040204" pitchFamily="50" charset="-128"/>
                <a:ea typeface="Meiryo UI" panose="020B0604030504040204" pitchFamily="50" charset="-128"/>
              </a:defRPr>
            </a:lvl3pPr>
            <a:lvl4pPr>
              <a:defRPr sz="1200">
                <a:latin typeface="Meiryo UI" panose="020B0604030504040204" pitchFamily="50" charset="-128"/>
                <a:ea typeface="Meiryo UI" panose="020B0604030504040204" pitchFamily="50" charset="-128"/>
              </a:defRPr>
            </a:lvl4pPr>
            <a:lvl5pPr>
              <a:defRPr sz="1200">
                <a:latin typeface="Meiryo UI" panose="020B0604030504040204" pitchFamily="50" charset="-128"/>
                <a:ea typeface="Meiryo UI" panose="020B0604030504040204" pitchFamily="50" charset="-128"/>
              </a:defRPr>
            </a:lvl5pPr>
          </a:lstStyle>
          <a:p>
            <a:pPr lvl="0"/>
            <a:r>
              <a:rPr kumimoji="1" lang="ja-JP" altLang="en-US" dirty="0"/>
              <a:t>マスター テキストの書式設定</a:t>
            </a:r>
          </a:p>
        </p:txBody>
      </p:sp>
      <p:sp>
        <p:nvSpPr>
          <p:cNvPr id="19" name="テキスト プレースホルダー 17"/>
          <p:cNvSpPr>
            <a:spLocks noGrp="1"/>
          </p:cNvSpPr>
          <p:nvPr>
            <p:ph type="body" sz="quarter" idx="16"/>
          </p:nvPr>
        </p:nvSpPr>
        <p:spPr>
          <a:xfrm>
            <a:off x="4572000" y="4405312"/>
            <a:ext cx="3858322" cy="1775735"/>
          </a:xfrm>
        </p:spPr>
        <p:txBody>
          <a:bodyPr>
            <a:normAutofit/>
          </a:bodyPr>
          <a:lstStyle>
            <a:lvl1pPr marL="0" indent="0">
              <a:lnSpc>
                <a:spcPct val="150000"/>
              </a:lnSpc>
              <a:buNone/>
              <a:defRPr sz="1200">
                <a:latin typeface="メイリオ" panose="020B0604030504040204" pitchFamily="50" charset="-128"/>
                <a:ea typeface="メイリオ" panose="020B0604030504040204" pitchFamily="50" charset="-128"/>
              </a:defRPr>
            </a:lvl1pPr>
            <a:lvl2pPr>
              <a:defRPr sz="1200">
                <a:latin typeface="Meiryo UI" panose="020B0604030504040204" pitchFamily="50" charset="-128"/>
                <a:ea typeface="Meiryo UI" panose="020B0604030504040204" pitchFamily="50" charset="-128"/>
              </a:defRPr>
            </a:lvl2pPr>
            <a:lvl3pPr>
              <a:defRPr sz="1200">
                <a:latin typeface="Meiryo UI" panose="020B0604030504040204" pitchFamily="50" charset="-128"/>
                <a:ea typeface="Meiryo UI" panose="020B0604030504040204" pitchFamily="50" charset="-128"/>
              </a:defRPr>
            </a:lvl3pPr>
            <a:lvl4pPr>
              <a:defRPr sz="1200">
                <a:latin typeface="Meiryo UI" panose="020B0604030504040204" pitchFamily="50" charset="-128"/>
                <a:ea typeface="Meiryo UI" panose="020B0604030504040204" pitchFamily="50" charset="-128"/>
              </a:defRPr>
            </a:lvl4pPr>
            <a:lvl5pPr>
              <a:defRPr sz="1200">
                <a:latin typeface="Meiryo UI" panose="020B0604030504040204" pitchFamily="50" charset="-128"/>
                <a:ea typeface="Meiryo UI" panose="020B0604030504040204" pitchFamily="50" charset="-128"/>
              </a:defRPr>
            </a:lvl5pPr>
          </a:lstStyle>
          <a:p>
            <a:pPr lvl="0"/>
            <a:r>
              <a:rPr kumimoji="1" lang="ja-JP" altLang="en-US" dirty="0"/>
              <a:t>マスター テキストの書式設定</a:t>
            </a:r>
          </a:p>
        </p:txBody>
      </p:sp>
    </p:spTree>
    <p:extLst>
      <p:ext uri="{BB962C8B-B14F-4D97-AF65-F5344CB8AC3E}">
        <p14:creationId xmlns:p14="http://schemas.microsoft.com/office/powerpoint/2010/main" val="67516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8D32BA-33EF-426B-B1C0-F94C7C77EA33}" type="datetime1">
              <a:rPr kumimoji="1" lang="ja-JP" altLang="en-US" smtClean="0"/>
              <a:t>2017/8/10</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solidFill>
              </a:defRPr>
            </a:lvl1pPr>
          </a:lstStyle>
          <a:p>
            <a:fld id="{38EDC8A8-B88A-44AD-817F-9D0FA48A315B}" type="slidenum">
              <a:rPr kumimoji="1" lang="ja-JP" altLang="en-US" smtClean="0"/>
              <a:pPr/>
              <a:t>‹#›</a:t>
            </a:fld>
            <a:endParaRPr kumimoji="1" lang="ja-JP" altLang="en-US"/>
          </a:p>
        </p:txBody>
      </p:sp>
    </p:spTree>
    <p:extLst>
      <p:ext uri="{BB962C8B-B14F-4D97-AF65-F5344CB8AC3E}">
        <p14:creationId xmlns:p14="http://schemas.microsoft.com/office/powerpoint/2010/main" val="1921069936"/>
      </p:ext>
    </p:extLst>
  </p:cSld>
  <p:clrMap bg1="lt1" tx1="dk1" bg2="lt2" tx2="dk2" accent1="accent1" accent2="accent2" accent3="accent3" accent4="accent4" accent5="accent5" accent6="accent6" hlink="hlink" folHlink="folHlink"/>
  <p:sldLayoutIdLst>
    <p:sldLayoutId id="2147483661" r:id="rId1"/>
    <p:sldLayoutId id="2147483662"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hyperlink" Target="https://github.com/elekit-official/FabWalker_Epsilon/releases/download/1.0.0/palettelab-1.0.0-windows.zip" TargetMode="External"/><Relationship Id="rId4" Type="http://schemas.openxmlformats.org/officeDocument/2006/relationships/hyperlink" Target="https://goo.gl/i8FqJ6"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en-US" altLang="ja-JP" dirty="0" err="1" smtClean="0"/>
              <a:t>PaletteLab</a:t>
            </a:r>
            <a:r>
              <a:rPr kumimoji="1" lang="ja-JP" altLang="en-US" dirty="0" smtClean="0"/>
              <a:t> 取扱説明書</a:t>
            </a:r>
            <a:endParaRPr kumimoji="1" lang="ja-JP" altLang="en-US" dirty="0"/>
          </a:p>
        </p:txBody>
      </p:sp>
      <p:sp>
        <p:nvSpPr>
          <p:cNvPr id="3" name="サブタイトル 2"/>
          <p:cNvSpPr>
            <a:spLocks noGrp="1"/>
          </p:cNvSpPr>
          <p:nvPr>
            <p:ph type="subTitle" idx="1"/>
          </p:nvPr>
        </p:nvSpPr>
        <p:spPr/>
        <p:txBody>
          <a:bodyPr/>
          <a:lstStyle/>
          <a:p>
            <a:r>
              <a:rPr lang="ja-JP" altLang="en-US" dirty="0"/>
              <a:t>株式</a:t>
            </a:r>
            <a:r>
              <a:rPr lang="ja-JP" altLang="en-US" dirty="0" smtClean="0"/>
              <a:t>会社イーケイジャパン（</a:t>
            </a:r>
            <a:r>
              <a:rPr lang="en-US" altLang="ja-JP" dirty="0" smtClean="0"/>
              <a:t>ELEKIT</a:t>
            </a:r>
            <a:r>
              <a:rPr lang="ja-JP" altLang="en-US" dirty="0" smtClean="0"/>
              <a:t>）</a:t>
            </a:r>
            <a:endParaRPr kumimoji="1" lang="ja-JP" altLang="en-US" dirty="0"/>
          </a:p>
        </p:txBody>
      </p:sp>
      <p:sp>
        <p:nvSpPr>
          <p:cNvPr id="4" name="スライド番号プレースホルダー 3"/>
          <p:cNvSpPr>
            <a:spLocks noGrp="1"/>
          </p:cNvSpPr>
          <p:nvPr>
            <p:ph type="sldNum" sz="quarter" idx="12"/>
          </p:nvPr>
        </p:nvSpPr>
        <p:spPr/>
        <p:txBody>
          <a:bodyPr/>
          <a:lstStyle/>
          <a:p>
            <a:fld id="{38EDC8A8-B88A-44AD-817F-9D0FA48A315B}" type="slidenum">
              <a:rPr kumimoji="1" lang="ja-JP" altLang="en-US" smtClean="0"/>
              <a:t>1</a:t>
            </a:fld>
            <a:endParaRPr kumimoji="1" lang="ja-JP" altLang="en-US"/>
          </a:p>
        </p:txBody>
      </p:sp>
    </p:spTree>
    <p:extLst>
      <p:ext uri="{BB962C8B-B14F-4D97-AF65-F5344CB8AC3E}">
        <p14:creationId xmlns:p14="http://schemas.microsoft.com/office/powerpoint/2010/main" val="1362235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a:t>[</a:t>
            </a:r>
            <a:r>
              <a:rPr lang="en-US" altLang="ja-JP" dirty="0" err="1"/>
              <a:t>PaletteLab</a:t>
            </a:r>
            <a:r>
              <a:rPr lang="en-US" altLang="ja-JP" dirty="0"/>
              <a:t>]</a:t>
            </a:r>
            <a:r>
              <a:rPr lang="ja-JP" altLang="en-US" dirty="0"/>
              <a:t>を立ち上げる</a:t>
            </a:r>
            <a:br>
              <a:rPr lang="ja-JP" altLang="en-US" dirty="0"/>
            </a:b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10</a:t>
            </a:fld>
            <a:endParaRPr kumimoji="1" lang="ja-JP" altLang="en-US"/>
          </a:p>
        </p:txBody>
      </p:sp>
      <p:sp>
        <p:nvSpPr>
          <p:cNvPr id="6" name="テキスト プレースホルダー 5"/>
          <p:cNvSpPr>
            <a:spLocks noGrp="1"/>
          </p:cNvSpPr>
          <p:nvPr>
            <p:ph type="body" sz="quarter" idx="15"/>
          </p:nvPr>
        </p:nvSpPr>
        <p:spPr>
          <a:xfrm>
            <a:off x="628650" y="4969045"/>
            <a:ext cx="7886700" cy="1212002"/>
          </a:xfrm>
        </p:spPr>
        <p:txBody>
          <a:bodyPr>
            <a:normAutofit/>
          </a:bodyPr>
          <a:lstStyle/>
          <a:p>
            <a:r>
              <a:rPr lang="en-US" altLang="ja-JP" dirty="0"/>
              <a:t>[</a:t>
            </a:r>
            <a:r>
              <a:rPr lang="en-US" altLang="ja-JP" dirty="0" err="1"/>
              <a:t>PaletteLab</a:t>
            </a:r>
            <a:r>
              <a:rPr lang="en-US" altLang="ja-JP" dirty="0"/>
              <a:t>]</a:t>
            </a:r>
            <a:r>
              <a:rPr lang="ja-JP" altLang="en-US" dirty="0"/>
              <a:t>を起動する</a:t>
            </a:r>
            <a:r>
              <a:rPr lang="ja-JP" altLang="en-US" dirty="0" smtClean="0"/>
              <a:t>と図</a:t>
            </a:r>
            <a:r>
              <a:rPr lang="ja-JP" altLang="en-US" dirty="0"/>
              <a:t>のようなウィンドウが画面に表示されます。この</a:t>
            </a:r>
            <a:r>
              <a:rPr lang="en-US" altLang="ja-JP" dirty="0"/>
              <a:t>[</a:t>
            </a:r>
            <a:r>
              <a:rPr lang="en-US" altLang="ja-JP" dirty="0" err="1"/>
              <a:t>PaletteLab</a:t>
            </a:r>
            <a:r>
              <a:rPr lang="en-US" altLang="ja-JP" dirty="0"/>
              <a:t>]</a:t>
            </a:r>
            <a:r>
              <a:rPr lang="ja-JP" altLang="en-US" dirty="0"/>
              <a:t>で</a:t>
            </a:r>
            <a:r>
              <a:rPr lang="en-US" altLang="ja-JP" dirty="0"/>
              <a:t>[</a:t>
            </a:r>
            <a:r>
              <a:rPr lang="en-US" altLang="ja-JP" dirty="0" err="1"/>
              <a:t>FabWalkerε</a:t>
            </a:r>
            <a:r>
              <a:rPr lang="en-US" altLang="ja-JP" dirty="0"/>
              <a:t>]</a:t>
            </a:r>
            <a:r>
              <a:rPr lang="ja-JP" altLang="en-US" dirty="0"/>
              <a:t>のプログラミングを行います。今回は</a:t>
            </a:r>
            <a:r>
              <a:rPr lang="en-US" altLang="ja-JP" dirty="0"/>
              <a:t>2</a:t>
            </a:r>
            <a:r>
              <a:rPr lang="ja-JP" altLang="en-US" dirty="0" err="1"/>
              <a:t>つの</a:t>
            </a:r>
            <a:r>
              <a:rPr lang="ja-JP" altLang="en-US" dirty="0"/>
              <a:t>画面の両方を見ながら操作をしますので</a:t>
            </a:r>
            <a:r>
              <a:rPr lang="ja-JP" altLang="en-US" dirty="0" smtClean="0"/>
              <a:t>、図</a:t>
            </a:r>
            <a:r>
              <a:rPr lang="ja-JP" altLang="en-US" dirty="0"/>
              <a:t>のように画面の左に</a:t>
            </a:r>
            <a:r>
              <a:rPr lang="en-US" altLang="ja-JP" dirty="0"/>
              <a:t>[</a:t>
            </a:r>
            <a:r>
              <a:rPr lang="en-US" altLang="ja-JP" dirty="0" err="1"/>
              <a:t>PaletteLab</a:t>
            </a:r>
            <a:r>
              <a:rPr lang="en-US" altLang="ja-JP" dirty="0"/>
              <a:t>]</a:t>
            </a:r>
            <a:r>
              <a:rPr lang="ja-JP" altLang="en-US" dirty="0"/>
              <a:t>を、右に</a:t>
            </a:r>
            <a:r>
              <a:rPr lang="en-US" altLang="ja-JP" dirty="0"/>
              <a:t>[Arduino-IDE]</a:t>
            </a:r>
            <a:r>
              <a:rPr lang="ja-JP" altLang="en-US" dirty="0"/>
              <a:t>を配置すると良いでしょう。プログラミングは</a:t>
            </a:r>
            <a:r>
              <a:rPr lang="en-US" altLang="ja-JP" dirty="0"/>
              <a:t>[</a:t>
            </a:r>
            <a:r>
              <a:rPr lang="en-US" altLang="ja-JP" dirty="0" err="1"/>
              <a:t>PaletteLab</a:t>
            </a:r>
            <a:r>
              <a:rPr lang="en-US" altLang="ja-JP" dirty="0"/>
              <a:t>]</a:t>
            </a:r>
            <a:r>
              <a:rPr lang="ja-JP" altLang="en-US" dirty="0"/>
              <a:t>のウィンドウで行いますが、</a:t>
            </a:r>
            <a:r>
              <a:rPr lang="en-US" altLang="ja-JP" dirty="0"/>
              <a:t>[Arduino-IDE]</a:t>
            </a:r>
            <a:r>
              <a:rPr lang="ja-JP" altLang="en-US" dirty="0"/>
              <a:t>を閉じると</a:t>
            </a:r>
            <a:r>
              <a:rPr lang="en-US" altLang="ja-JP" dirty="0"/>
              <a:t>[</a:t>
            </a:r>
            <a:r>
              <a:rPr lang="en-US" altLang="ja-JP" dirty="0" err="1"/>
              <a:t>PaletteLab</a:t>
            </a:r>
            <a:r>
              <a:rPr lang="en-US" altLang="ja-JP" dirty="0"/>
              <a:t>]</a:t>
            </a:r>
            <a:r>
              <a:rPr lang="ja-JP" altLang="en-US" dirty="0"/>
              <a:t>のウィンドウも一緒に閉じられてしまいます。</a:t>
            </a:r>
          </a:p>
          <a:p>
            <a:endParaRPr kumimoji="1" lang="ja-JP" altLang="en-US" dirty="0"/>
          </a:p>
        </p:txBody>
      </p:sp>
      <p:pic>
        <p:nvPicPr>
          <p:cNvPr id="9" name="図 8"/>
          <p:cNvPicPr>
            <a:picLocks noChangeAspect="1"/>
          </p:cNvPicPr>
          <p:nvPr/>
        </p:nvPicPr>
        <p:blipFill rotWithShape="1">
          <a:blip r:embed="rId2">
            <a:extLst>
              <a:ext uri="{28A0092B-C50C-407E-A947-70E740481C1C}">
                <a14:useLocalDpi xmlns:a14="http://schemas.microsoft.com/office/drawing/2010/main" val="0"/>
              </a:ext>
            </a:extLst>
          </a:blip>
          <a:srcRect l="3932" t="6951" r="3932" b="6951"/>
          <a:stretch/>
        </p:blipFill>
        <p:spPr>
          <a:xfrm>
            <a:off x="1883652" y="1944578"/>
            <a:ext cx="5376696" cy="2826212"/>
          </a:xfrm>
          <a:prstGeom prst="rect">
            <a:avLst/>
          </a:prstGeom>
        </p:spPr>
      </p:pic>
      <p:sp>
        <p:nvSpPr>
          <p:cNvPr id="11" name="テキスト ボックス 10"/>
          <p:cNvSpPr txBox="1"/>
          <p:nvPr/>
        </p:nvSpPr>
        <p:spPr>
          <a:xfrm>
            <a:off x="1905036" y="1476119"/>
            <a:ext cx="5355312" cy="369332"/>
          </a:xfrm>
          <a:prstGeom prst="rect">
            <a:avLst/>
          </a:prstGeom>
          <a:noFill/>
        </p:spPr>
        <p:txBody>
          <a:bodyPr wrap="none" rtlCol="0">
            <a:spAutoFit/>
          </a:bodyPr>
          <a:lstStyle/>
          <a:p>
            <a:pPr algn="ctr"/>
            <a:r>
              <a:rPr kumimoji="1" lang="ja-JP" altLang="en-US" dirty="0" smtClean="0"/>
              <a:t>左に</a:t>
            </a:r>
            <a:r>
              <a:rPr kumimoji="1" lang="en-US" altLang="ja-JP" dirty="0" smtClean="0"/>
              <a:t>[</a:t>
            </a:r>
            <a:r>
              <a:rPr kumimoji="1" lang="en-US" altLang="ja-JP" dirty="0" err="1" smtClean="0"/>
              <a:t>PaletteLab</a:t>
            </a:r>
            <a:r>
              <a:rPr kumimoji="1" lang="en-US" altLang="ja-JP" dirty="0" smtClean="0"/>
              <a:t>]</a:t>
            </a:r>
            <a:r>
              <a:rPr kumimoji="1" lang="ja-JP" altLang="en-US" dirty="0" err="1" smtClean="0"/>
              <a:t>、</a:t>
            </a:r>
            <a:r>
              <a:rPr kumimoji="1" lang="ja-JP" altLang="en-US" dirty="0" smtClean="0"/>
              <a:t>右に</a:t>
            </a:r>
            <a:r>
              <a:rPr kumimoji="1" lang="en-US" altLang="ja-JP" dirty="0" smtClean="0"/>
              <a:t>[Arduino-IDE]</a:t>
            </a:r>
            <a:r>
              <a:rPr kumimoji="1" lang="ja-JP" altLang="en-US" dirty="0" smtClean="0"/>
              <a:t>を並べましょう</a:t>
            </a:r>
            <a:endParaRPr kumimoji="1" lang="ja-JP" altLang="en-US" dirty="0"/>
          </a:p>
        </p:txBody>
      </p:sp>
    </p:spTree>
    <p:extLst>
      <p:ext uri="{BB962C8B-B14F-4D97-AF65-F5344CB8AC3E}">
        <p14:creationId xmlns:p14="http://schemas.microsoft.com/office/powerpoint/2010/main" val="4271698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アイコンの</a:t>
            </a:r>
            <a:r>
              <a:rPr lang="ja-JP" altLang="en-US" dirty="0" smtClean="0"/>
              <a:t>詳細</a:t>
            </a:r>
            <a:r>
              <a:rPr lang="en-US" altLang="ja-JP" dirty="0" smtClean="0"/>
              <a:t>(1/2)</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11</a:t>
            </a:fld>
            <a:endParaRPr kumimoji="1" lang="ja-JP" altLang="en-US"/>
          </a:p>
        </p:txBody>
      </p:sp>
      <p:graphicFrame>
        <p:nvGraphicFramePr>
          <p:cNvPr id="8" name="表 7"/>
          <p:cNvGraphicFramePr>
            <a:graphicFrameLocks noGrp="1"/>
          </p:cNvGraphicFramePr>
          <p:nvPr>
            <p:extLst>
              <p:ext uri="{D42A27DB-BD31-4B8C-83A1-F6EECF244321}">
                <p14:modId xmlns:p14="http://schemas.microsoft.com/office/powerpoint/2010/main" val="2257222808"/>
              </p:ext>
            </p:extLst>
          </p:nvPr>
        </p:nvGraphicFramePr>
        <p:xfrm>
          <a:off x="628651" y="1430672"/>
          <a:ext cx="7886699" cy="4930125"/>
        </p:xfrm>
        <a:graphic>
          <a:graphicData uri="http://schemas.openxmlformats.org/drawingml/2006/table">
            <a:tbl>
              <a:tblPr firstRow="1" bandRow="1">
                <a:tableStyleId>{5940675A-B579-460E-94D1-54222C63F5DA}</a:tableStyleId>
              </a:tblPr>
              <a:tblGrid>
                <a:gridCol w="1171120"/>
                <a:gridCol w="1578848"/>
                <a:gridCol w="5136731"/>
              </a:tblGrid>
              <a:tr h="361315">
                <a:tc>
                  <a:txBody>
                    <a:bodyPr/>
                    <a:lstStyle/>
                    <a:p>
                      <a:pPr algn="ctr"/>
                      <a:r>
                        <a:rPr kumimoji="1" lang="ja-JP" altLang="en-US" dirty="0" smtClean="0"/>
                        <a:t>アイコン</a:t>
                      </a:r>
                      <a:endParaRPr kumimoji="1" lang="ja-JP" altLang="en-US" dirty="0"/>
                    </a:p>
                  </a:txBody>
                  <a:tcPr anchor="ctr">
                    <a:solidFill>
                      <a:schemeClr val="tx2">
                        <a:lumMod val="20000"/>
                        <a:lumOff val="80000"/>
                      </a:schemeClr>
                    </a:solidFill>
                  </a:tcPr>
                </a:tc>
                <a:tc>
                  <a:txBody>
                    <a:bodyPr/>
                    <a:lstStyle/>
                    <a:p>
                      <a:pPr algn="ctr"/>
                      <a:r>
                        <a:rPr kumimoji="1" lang="ja-JP" altLang="en-US" dirty="0" smtClean="0"/>
                        <a:t>名称</a:t>
                      </a:r>
                      <a:endParaRPr kumimoji="1" lang="ja-JP" altLang="en-US" dirty="0"/>
                    </a:p>
                  </a:txBody>
                  <a:tcPr anchor="ctr">
                    <a:solidFill>
                      <a:schemeClr val="tx2">
                        <a:lumMod val="20000"/>
                        <a:lumOff val="80000"/>
                      </a:schemeClr>
                    </a:solidFill>
                  </a:tcPr>
                </a:tc>
                <a:tc>
                  <a:txBody>
                    <a:bodyPr/>
                    <a:lstStyle/>
                    <a:p>
                      <a:pPr algn="ctr"/>
                      <a:r>
                        <a:rPr kumimoji="1" lang="ja-JP" altLang="en-US" dirty="0" smtClean="0"/>
                        <a:t>詳細</a:t>
                      </a:r>
                      <a:endParaRPr kumimoji="1" lang="ja-JP" altLang="en-US" dirty="0"/>
                    </a:p>
                  </a:txBody>
                  <a:tcPr anchor="ctr">
                    <a:solidFill>
                      <a:schemeClr val="tx2">
                        <a:lumMod val="20000"/>
                        <a:lumOff val="80000"/>
                      </a:schemeClr>
                    </a:solidFill>
                  </a:tcPr>
                </a:tc>
              </a:tr>
              <a:tr h="912873">
                <a:tc>
                  <a:txBody>
                    <a:bodyPr/>
                    <a:lstStyle/>
                    <a:p>
                      <a:endParaRPr kumimoji="1" lang="ja-JP" altLang="en-US" dirty="0"/>
                    </a:p>
                  </a:txBody>
                  <a:tcPr/>
                </a:tc>
                <a:tc>
                  <a:txBody>
                    <a:bodyPr/>
                    <a:lstStyle/>
                    <a:p>
                      <a:pPr algn="ctr"/>
                      <a:r>
                        <a:rPr kumimoji="1" lang="ja-JP" altLang="en-US" dirty="0" smtClean="0"/>
                        <a:t>ループ開始</a:t>
                      </a:r>
                      <a:endParaRPr kumimoji="1" lang="en-US" altLang="ja-JP" dirty="0" smtClean="0"/>
                    </a:p>
                  </a:txBody>
                  <a:tcPr anchor="ctr"/>
                </a:tc>
                <a:tc>
                  <a:txBody>
                    <a:bodyPr/>
                    <a:lstStyle/>
                    <a:p>
                      <a:r>
                        <a:rPr kumimoji="1" lang="ja-JP" altLang="en-US" dirty="0" smtClean="0"/>
                        <a:t>プログラムの最初</a:t>
                      </a:r>
                      <a:endParaRPr kumimoji="1" lang="ja-JP" altLang="en-US" dirty="0"/>
                    </a:p>
                  </a:txBody>
                  <a:tcPr anchor="ctr"/>
                </a:tc>
              </a:tr>
              <a:tr h="912873">
                <a:tc>
                  <a:txBody>
                    <a:bodyPr/>
                    <a:lstStyle/>
                    <a:p>
                      <a:endParaRPr kumimoji="1" lang="ja-JP" altLang="en-US"/>
                    </a:p>
                  </a:txBody>
                  <a:tcPr/>
                </a:tc>
                <a:tc>
                  <a:txBody>
                    <a:bodyPr/>
                    <a:lstStyle/>
                    <a:p>
                      <a:pPr algn="ctr"/>
                      <a:r>
                        <a:rPr kumimoji="1" lang="ja-JP" altLang="en-US" dirty="0" smtClean="0"/>
                        <a:t>ループ終端</a:t>
                      </a:r>
                      <a:endParaRPr kumimoji="1" lang="ja-JP" altLang="en-US" dirty="0"/>
                    </a:p>
                  </a:txBody>
                  <a:tcPr anchor="ctr"/>
                </a:tc>
                <a:tc>
                  <a:txBody>
                    <a:bodyPr/>
                    <a:lstStyle/>
                    <a:p>
                      <a:r>
                        <a:rPr kumimoji="1" lang="ja-JP" altLang="en-US" dirty="0" smtClean="0"/>
                        <a:t>プログラムの最初に戻る</a:t>
                      </a:r>
                      <a:endParaRPr kumimoji="1" lang="ja-JP" altLang="en-US" dirty="0"/>
                    </a:p>
                  </a:txBody>
                  <a:tcPr anchor="ctr"/>
                </a:tc>
              </a:tr>
              <a:tr h="912873">
                <a:tc>
                  <a:txBody>
                    <a:bodyPr/>
                    <a:lstStyle/>
                    <a:p>
                      <a:endParaRPr kumimoji="1" lang="ja-JP" altLang="en-US"/>
                    </a:p>
                  </a:txBody>
                  <a:tcPr/>
                </a:tc>
                <a:tc>
                  <a:txBody>
                    <a:bodyPr/>
                    <a:lstStyle/>
                    <a:p>
                      <a:pPr algn="ctr"/>
                      <a:r>
                        <a:rPr kumimoji="1" lang="ja-JP" altLang="en-US" dirty="0" smtClean="0"/>
                        <a:t>前進</a:t>
                      </a:r>
                      <a:endParaRPr kumimoji="1" lang="ja-JP" altLang="en-US" dirty="0"/>
                    </a:p>
                  </a:txBody>
                  <a:tcPr anchor="ctr"/>
                </a:tc>
                <a:tc>
                  <a:txBody>
                    <a:bodyPr/>
                    <a:lstStyle/>
                    <a:p>
                      <a:r>
                        <a:rPr kumimoji="1" lang="ja-JP" altLang="en-US" dirty="0" smtClean="0"/>
                        <a:t>前方へ歩く。</a:t>
                      </a:r>
                      <a:endParaRPr kumimoji="1" lang="en-US" altLang="ja-JP" dirty="0" smtClean="0"/>
                    </a:p>
                    <a:p>
                      <a:r>
                        <a:rPr kumimoji="1" lang="ja-JP" altLang="en-US" dirty="0" smtClean="0"/>
                        <a:t>歩く回数を設定できる。</a:t>
                      </a:r>
                      <a:endParaRPr kumimoji="1" lang="ja-JP" altLang="en-US" dirty="0"/>
                    </a:p>
                  </a:txBody>
                  <a:tcPr anchor="ctr"/>
                </a:tc>
              </a:tr>
              <a:tr h="912873">
                <a:tc>
                  <a:txBody>
                    <a:bodyPr/>
                    <a:lstStyle/>
                    <a:p>
                      <a:endParaRPr kumimoji="1" lang="ja-JP" altLang="en-US"/>
                    </a:p>
                  </a:txBody>
                  <a:tcPr/>
                </a:tc>
                <a:tc>
                  <a:txBody>
                    <a:bodyPr/>
                    <a:lstStyle/>
                    <a:p>
                      <a:pPr algn="ctr"/>
                      <a:r>
                        <a:rPr kumimoji="1" lang="ja-JP" altLang="en-US" dirty="0" smtClean="0"/>
                        <a:t>後退</a:t>
                      </a:r>
                      <a:endParaRPr kumimoji="1" lang="ja-JP" altLang="en-US" dirty="0"/>
                    </a:p>
                  </a:txBody>
                  <a:tcPr anchor="ctr"/>
                </a:tc>
                <a:tc>
                  <a:txBody>
                    <a:bodyPr/>
                    <a:lstStyle/>
                    <a:p>
                      <a:r>
                        <a:rPr kumimoji="1" lang="ja-JP" altLang="en-US" dirty="0" smtClean="0"/>
                        <a:t>後方へ歩く。</a:t>
                      </a:r>
                      <a:endParaRPr kumimoji="1" lang="en-US" altLang="ja-JP" dirty="0" smtClean="0"/>
                    </a:p>
                    <a:p>
                      <a:r>
                        <a:rPr kumimoji="1" lang="ja-JP" altLang="en-US" dirty="0" smtClean="0"/>
                        <a:t>歩く回数を設定できる。</a:t>
                      </a:r>
                      <a:endParaRPr kumimoji="1" lang="ja-JP" altLang="en-US" dirty="0"/>
                    </a:p>
                  </a:txBody>
                  <a:tcPr anchor="ctr"/>
                </a:tc>
              </a:tr>
              <a:tr h="912873">
                <a:tc>
                  <a:txBody>
                    <a:bodyPr/>
                    <a:lstStyle/>
                    <a:p>
                      <a:endParaRPr kumimoji="1" lang="ja-JP" altLang="en-US"/>
                    </a:p>
                  </a:txBody>
                  <a:tcPr/>
                </a:tc>
                <a:tc>
                  <a:txBody>
                    <a:bodyPr/>
                    <a:lstStyle/>
                    <a:p>
                      <a:pPr algn="ctr"/>
                      <a:r>
                        <a:rPr kumimoji="1" lang="ja-JP" altLang="en-US" dirty="0" smtClean="0"/>
                        <a:t>前進（右）</a:t>
                      </a:r>
                      <a:endParaRPr kumimoji="1" lang="ja-JP" altLang="en-US" dirty="0"/>
                    </a:p>
                  </a:txBody>
                  <a:tcPr anchor="ctr"/>
                </a:tc>
                <a:tc>
                  <a:txBody>
                    <a:bodyPr/>
                    <a:lstStyle/>
                    <a:p>
                      <a:r>
                        <a:rPr kumimoji="1" lang="ja-JP" altLang="en-US" dirty="0" smtClean="0"/>
                        <a:t>右へ曲がりながら前進する。</a:t>
                      </a:r>
                      <a:endParaRPr kumimoji="1" lang="en-US" altLang="ja-JP" dirty="0" smtClean="0"/>
                    </a:p>
                    <a:p>
                      <a:r>
                        <a:rPr kumimoji="1" lang="ja-JP" altLang="en-US" dirty="0" smtClean="0"/>
                        <a:t>歩く回数を設定できる。</a:t>
                      </a:r>
                      <a:endParaRPr kumimoji="1" lang="ja-JP" altLang="en-US" dirty="0"/>
                    </a:p>
                  </a:txBody>
                  <a:tcPr anchor="ctr"/>
                </a:tc>
              </a:tr>
            </a:tbl>
          </a:graphicData>
        </a:graphic>
      </p:graphicFrame>
      <p:pic>
        <p:nvPicPr>
          <p:cNvPr id="9" name="図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502" y="1889234"/>
            <a:ext cx="762002" cy="762002"/>
          </a:xfrm>
          <a:prstGeom prst="rect">
            <a:avLst/>
          </a:prstGeom>
        </p:spPr>
      </p:pic>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502" y="2785369"/>
            <a:ext cx="762002" cy="762002"/>
          </a:xfrm>
          <a:prstGeom prst="rect">
            <a:avLst/>
          </a:prstGeom>
        </p:spPr>
      </p:pic>
      <p:pic>
        <p:nvPicPr>
          <p:cNvPr id="11" name="図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7336" y="3681504"/>
            <a:ext cx="762002" cy="762002"/>
          </a:xfrm>
          <a:prstGeom prst="rect">
            <a:avLst/>
          </a:prstGeom>
        </p:spPr>
      </p:pic>
      <p:pic>
        <p:nvPicPr>
          <p:cNvPr id="12" name="図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502" y="4605333"/>
            <a:ext cx="762002" cy="762002"/>
          </a:xfrm>
          <a:prstGeom prst="rect">
            <a:avLst/>
          </a:prstGeom>
        </p:spPr>
      </p:pic>
      <p:pic>
        <p:nvPicPr>
          <p:cNvPr id="13" name="図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502" y="5535241"/>
            <a:ext cx="762002" cy="762002"/>
          </a:xfrm>
          <a:prstGeom prst="rect">
            <a:avLst/>
          </a:prstGeom>
        </p:spPr>
      </p:pic>
    </p:spTree>
    <p:extLst>
      <p:ext uri="{BB962C8B-B14F-4D97-AF65-F5344CB8AC3E}">
        <p14:creationId xmlns:p14="http://schemas.microsoft.com/office/powerpoint/2010/main" val="201964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アイコンの</a:t>
            </a:r>
            <a:r>
              <a:rPr lang="ja-JP" altLang="en-US" dirty="0" smtClean="0"/>
              <a:t>詳細</a:t>
            </a:r>
            <a:r>
              <a:rPr lang="en-US" altLang="ja-JP" dirty="0" smtClean="0"/>
              <a:t>(2/2)</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12</a:t>
            </a:fld>
            <a:endParaRPr kumimoji="1" lang="ja-JP" altLang="en-US"/>
          </a:p>
        </p:txBody>
      </p:sp>
      <p:graphicFrame>
        <p:nvGraphicFramePr>
          <p:cNvPr id="8" name="表 7"/>
          <p:cNvGraphicFramePr>
            <a:graphicFrameLocks noGrp="1"/>
          </p:cNvGraphicFramePr>
          <p:nvPr>
            <p:extLst>
              <p:ext uri="{D42A27DB-BD31-4B8C-83A1-F6EECF244321}">
                <p14:modId xmlns:p14="http://schemas.microsoft.com/office/powerpoint/2010/main" val="923943365"/>
              </p:ext>
            </p:extLst>
          </p:nvPr>
        </p:nvGraphicFramePr>
        <p:xfrm>
          <a:off x="628651" y="1430672"/>
          <a:ext cx="7886699" cy="4930125"/>
        </p:xfrm>
        <a:graphic>
          <a:graphicData uri="http://schemas.openxmlformats.org/drawingml/2006/table">
            <a:tbl>
              <a:tblPr firstRow="1" bandRow="1">
                <a:tableStyleId>{5940675A-B579-460E-94D1-54222C63F5DA}</a:tableStyleId>
              </a:tblPr>
              <a:tblGrid>
                <a:gridCol w="1171120"/>
                <a:gridCol w="1578848"/>
                <a:gridCol w="5136731"/>
              </a:tblGrid>
              <a:tr h="361315">
                <a:tc>
                  <a:txBody>
                    <a:bodyPr/>
                    <a:lstStyle/>
                    <a:p>
                      <a:pPr algn="ctr"/>
                      <a:r>
                        <a:rPr kumimoji="1" lang="ja-JP" altLang="en-US" dirty="0" smtClean="0"/>
                        <a:t>アイコン</a:t>
                      </a:r>
                      <a:endParaRPr kumimoji="1" lang="ja-JP" altLang="en-US" dirty="0"/>
                    </a:p>
                  </a:txBody>
                  <a:tcPr anchor="ctr">
                    <a:solidFill>
                      <a:schemeClr val="tx2">
                        <a:lumMod val="20000"/>
                        <a:lumOff val="80000"/>
                      </a:schemeClr>
                    </a:solidFill>
                  </a:tcPr>
                </a:tc>
                <a:tc>
                  <a:txBody>
                    <a:bodyPr/>
                    <a:lstStyle/>
                    <a:p>
                      <a:pPr algn="ctr"/>
                      <a:r>
                        <a:rPr kumimoji="1" lang="ja-JP" altLang="en-US" dirty="0" smtClean="0"/>
                        <a:t>名称</a:t>
                      </a:r>
                      <a:endParaRPr kumimoji="1" lang="ja-JP" altLang="en-US" dirty="0"/>
                    </a:p>
                  </a:txBody>
                  <a:tcPr anchor="ctr">
                    <a:solidFill>
                      <a:schemeClr val="tx2">
                        <a:lumMod val="20000"/>
                        <a:lumOff val="80000"/>
                      </a:schemeClr>
                    </a:solidFill>
                  </a:tcPr>
                </a:tc>
                <a:tc>
                  <a:txBody>
                    <a:bodyPr/>
                    <a:lstStyle/>
                    <a:p>
                      <a:pPr algn="ctr"/>
                      <a:r>
                        <a:rPr kumimoji="1" lang="ja-JP" altLang="en-US" dirty="0" smtClean="0"/>
                        <a:t>詳細</a:t>
                      </a:r>
                      <a:endParaRPr kumimoji="1" lang="ja-JP" altLang="en-US" dirty="0"/>
                    </a:p>
                  </a:txBody>
                  <a:tcPr anchor="ctr">
                    <a:solidFill>
                      <a:schemeClr val="tx2">
                        <a:lumMod val="20000"/>
                        <a:lumOff val="80000"/>
                      </a:schemeClr>
                    </a:solidFill>
                  </a:tcPr>
                </a:tc>
              </a:tr>
              <a:tr h="912873">
                <a:tc>
                  <a:txBody>
                    <a:bodyPr/>
                    <a:lstStyle/>
                    <a:p>
                      <a:endParaRPr kumimoji="1" lang="ja-JP" altLang="en-US" dirty="0"/>
                    </a:p>
                  </a:txBody>
                  <a:tcPr/>
                </a:tc>
                <a:tc>
                  <a:txBody>
                    <a:bodyPr/>
                    <a:lstStyle/>
                    <a:p>
                      <a:pPr algn="ctr"/>
                      <a:r>
                        <a:rPr kumimoji="1" lang="ja-JP" altLang="en-US" dirty="0" smtClean="0"/>
                        <a:t>前進（左）</a:t>
                      </a:r>
                      <a:endParaRPr kumimoji="1" lang="en-US" altLang="ja-JP" dirty="0" smtClean="0"/>
                    </a:p>
                  </a:txBody>
                  <a:tcPr anchor="ctr"/>
                </a:tc>
                <a:tc>
                  <a:txBody>
                    <a:bodyPr/>
                    <a:lstStyle/>
                    <a:p>
                      <a:r>
                        <a:rPr kumimoji="1" lang="ja-JP" altLang="en-US" dirty="0" smtClean="0"/>
                        <a:t>左へ曲がりながら前進する。</a:t>
                      </a:r>
                      <a:endParaRPr kumimoji="1" lang="en-US" altLang="ja-JP" dirty="0" smtClean="0"/>
                    </a:p>
                    <a:p>
                      <a:r>
                        <a:rPr kumimoji="1" lang="ja-JP" altLang="en-US" dirty="0" smtClean="0"/>
                        <a:t>歩く回数を設定できる。</a:t>
                      </a:r>
                      <a:endParaRPr kumimoji="1" lang="en-US" altLang="ja-JP" dirty="0" smtClean="0"/>
                    </a:p>
                  </a:txBody>
                  <a:tcPr anchor="ctr"/>
                </a:tc>
              </a:tr>
              <a:tr h="912873">
                <a:tc>
                  <a:txBody>
                    <a:bodyPr/>
                    <a:lstStyle/>
                    <a:p>
                      <a:endParaRPr kumimoji="1" lang="ja-JP" altLang="en-US"/>
                    </a:p>
                  </a:txBody>
                  <a:tcPr/>
                </a:tc>
                <a:tc>
                  <a:txBody>
                    <a:bodyPr/>
                    <a:lstStyle/>
                    <a:p>
                      <a:pPr algn="ctr"/>
                      <a:r>
                        <a:rPr kumimoji="1" lang="ja-JP" altLang="en-US" dirty="0" smtClean="0"/>
                        <a:t>後退（右）</a:t>
                      </a:r>
                      <a:endParaRPr kumimoji="1" lang="ja-JP" altLang="en-US" dirty="0"/>
                    </a:p>
                  </a:txBody>
                  <a:tcPr anchor="ctr"/>
                </a:tc>
                <a:tc>
                  <a:txBody>
                    <a:bodyPr/>
                    <a:lstStyle/>
                    <a:p>
                      <a:r>
                        <a:rPr kumimoji="1" lang="ja-JP" altLang="en-US" dirty="0" smtClean="0"/>
                        <a:t>右へ曲がりながら後退する。</a:t>
                      </a:r>
                      <a:endParaRPr kumimoji="1" lang="en-US" altLang="ja-JP" dirty="0" smtClean="0"/>
                    </a:p>
                    <a:p>
                      <a:r>
                        <a:rPr kumimoji="1" lang="ja-JP" altLang="en-US" dirty="0" smtClean="0"/>
                        <a:t>歩く回数を設定できる。</a:t>
                      </a:r>
                      <a:endParaRPr kumimoji="1" lang="en-US" altLang="ja-JP" dirty="0" smtClean="0"/>
                    </a:p>
                  </a:txBody>
                  <a:tcPr anchor="ctr"/>
                </a:tc>
              </a:tr>
              <a:tr h="912873">
                <a:tc>
                  <a:txBody>
                    <a:bodyPr/>
                    <a:lstStyle/>
                    <a:p>
                      <a:endParaRPr kumimoji="1" lang="ja-JP" altLang="en-US"/>
                    </a:p>
                  </a:txBody>
                  <a:tcPr/>
                </a:tc>
                <a:tc>
                  <a:txBody>
                    <a:bodyPr/>
                    <a:lstStyle/>
                    <a:p>
                      <a:pPr algn="ctr"/>
                      <a:r>
                        <a:rPr kumimoji="1" lang="ja-JP" altLang="en-US" dirty="0" smtClean="0"/>
                        <a:t>後退（左）</a:t>
                      </a:r>
                      <a:endParaRPr kumimoji="1" lang="ja-JP" altLang="en-US" dirty="0"/>
                    </a:p>
                  </a:txBody>
                  <a:tcPr anchor="ctr"/>
                </a:tc>
                <a:tc>
                  <a:txBody>
                    <a:bodyPr/>
                    <a:lstStyle/>
                    <a:p>
                      <a:r>
                        <a:rPr kumimoji="1" lang="ja-JP" altLang="en-US" dirty="0" smtClean="0"/>
                        <a:t>左へ曲がりながら後退する。</a:t>
                      </a:r>
                      <a:endParaRPr kumimoji="1" lang="en-US" altLang="ja-JP" dirty="0" smtClean="0"/>
                    </a:p>
                    <a:p>
                      <a:r>
                        <a:rPr kumimoji="1" lang="ja-JP" altLang="en-US" dirty="0" smtClean="0"/>
                        <a:t>歩く回数を設定できる。</a:t>
                      </a:r>
                      <a:endParaRPr kumimoji="1" lang="ja-JP" altLang="en-US" dirty="0"/>
                    </a:p>
                  </a:txBody>
                  <a:tcPr anchor="ctr"/>
                </a:tc>
              </a:tr>
              <a:tr h="912873">
                <a:tc>
                  <a:txBody>
                    <a:bodyPr/>
                    <a:lstStyle/>
                    <a:p>
                      <a:endParaRPr kumimoji="1" lang="ja-JP" altLang="en-US"/>
                    </a:p>
                  </a:txBody>
                  <a:tcPr/>
                </a:tc>
                <a:tc>
                  <a:txBody>
                    <a:bodyPr/>
                    <a:lstStyle/>
                    <a:p>
                      <a:pPr algn="ctr"/>
                      <a:r>
                        <a:rPr kumimoji="1" lang="ja-JP" altLang="en-US" dirty="0" smtClean="0"/>
                        <a:t>停止</a:t>
                      </a:r>
                      <a:endParaRPr kumimoji="1" lang="ja-JP" altLang="en-US" dirty="0"/>
                    </a:p>
                  </a:txBody>
                  <a:tcPr anchor="ctr"/>
                </a:tc>
                <a:tc>
                  <a:txBody>
                    <a:bodyPr/>
                    <a:lstStyle/>
                    <a:p>
                      <a:r>
                        <a:rPr kumimoji="1" lang="ja-JP" altLang="en-US" dirty="0" smtClean="0"/>
                        <a:t>歩行の動きを止める。</a:t>
                      </a:r>
                      <a:endParaRPr kumimoji="1" lang="en-US" altLang="ja-JP" dirty="0" smtClean="0"/>
                    </a:p>
                    <a:p>
                      <a:r>
                        <a:rPr kumimoji="1" lang="ja-JP" altLang="en-US" dirty="0" smtClean="0"/>
                        <a:t>止まる秒数を設定できる。</a:t>
                      </a:r>
                      <a:endParaRPr kumimoji="1" lang="ja-JP" altLang="en-US" dirty="0"/>
                    </a:p>
                  </a:txBody>
                  <a:tcPr anchor="ctr"/>
                </a:tc>
              </a:tr>
              <a:tr h="912873">
                <a:tc>
                  <a:txBody>
                    <a:bodyPr/>
                    <a:lstStyle/>
                    <a:p>
                      <a:endParaRPr kumimoji="1" lang="ja-JP" altLang="en-US"/>
                    </a:p>
                  </a:txBody>
                  <a:tcPr/>
                </a:tc>
                <a:tc>
                  <a:txBody>
                    <a:bodyPr/>
                    <a:lstStyle/>
                    <a:p>
                      <a:pPr algn="ctr"/>
                      <a:r>
                        <a:rPr kumimoji="1" lang="en-US" altLang="ja-JP" dirty="0" smtClean="0"/>
                        <a:t>LED</a:t>
                      </a:r>
                      <a:r>
                        <a:rPr kumimoji="1" lang="ja-JP" altLang="en-US" dirty="0" smtClean="0"/>
                        <a:t>制御</a:t>
                      </a:r>
                      <a:endParaRPr kumimoji="1" lang="ja-JP" altLang="en-US" dirty="0"/>
                    </a:p>
                  </a:txBody>
                  <a:tcPr anchor="ctr"/>
                </a:tc>
                <a:tc>
                  <a:txBody>
                    <a:bodyPr/>
                    <a:lstStyle/>
                    <a:p>
                      <a:r>
                        <a:rPr kumimoji="1" lang="en-US" altLang="ja-JP" dirty="0" smtClean="0"/>
                        <a:t>LED</a:t>
                      </a:r>
                      <a:r>
                        <a:rPr kumimoji="1" lang="ja-JP" altLang="en-US" dirty="0" smtClean="0"/>
                        <a:t>の</a:t>
                      </a:r>
                      <a:r>
                        <a:rPr kumimoji="1" lang="en-US" altLang="ja-JP" dirty="0" smtClean="0"/>
                        <a:t>ON/OFF</a:t>
                      </a:r>
                      <a:r>
                        <a:rPr kumimoji="1" lang="ja-JP" altLang="en-US" dirty="0" smtClean="0"/>
                        <a:t>を設定できる。</a:t>
                      </a:r>
                      <a:endParaRPr kumimoji="1" lang="ja-JP" altLang="en-US" dirty="0"/>
                    </a:p>
                  </a:txBody>
                  <a:tcPr anchor="ctr"/>
                </a:tc>
              </a:tr>
            </a:tbl>
          </a:graphicData>
        </a:graphic>
      </p:graphicFrame>
      <p:pic>
        <p:nvPicPr>
          <p:cNvPr id="9" name="図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6295" y="1880941"/>
            <a:ext cx="762002" cy="762002"/>
          </a:xfrm>
          <a:prstGeom prst="rect">
            <a:avLst/>
          </a:prstGeom>
        </p:spPr>
      </p:pic>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6295" y="2780289"/>
            <a:ext cx="762002" cy="762002"/>
          </a:xfrm>
          <a:prstGeom prst="rect">
            <a:avLst/>
          </a:prstGeom>
        </p:spPr>
      </p:pic>
      <p:pic>
        <p:nvPicPr>
          <p:cNvPr id="11" name="図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6295" y="3714112"/>
            <a:ext cx="762002" cy="762002"/>
          </a:xfrm>
          <a:prstGeom prst="rect">
            <a:avLst/>
          </a:prstGeom>
        </p:spPr>
      </p:pic>
      <p:pic>
        <p:nvPicPr>
          <p:cNvPr id="12" name="図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6295" y="4610175"/>
            <a:ext cx="762002" cy="762002"/>
          </a:xfrm>
          <a:prstGeom prst="rect">
            <a:avLst/>
          </a:prstGeom>
        </p:spPr>
      </p:pic>
      <p:pic>
        <p:nvPicPr>
          <p:cNvPr id="13" name="図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6295" y="5543998"/>
            <a:ext cx="762002" cy="762002"/>
          </a:xfrm>
          <a:prstGeom prst="rect">
            <a:avLst/>
          </a:prstGeom>
        </p:spPr>
      </p:pic>
    </p:spTree>
    <p:extLst>
      <p:ext uri="{BB962C8B-B14F-4D97-AF65-F5344CB8AC3E}">
        <p14:creationId xmlns:p14="http://schemas.microsoft.com/office/powerpoint/2010/main" val="2905359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画面の</a:t>
            </a:r>
            <a:r>
              <a:rPr lang="ja-JP" altLang="en-US" dirty="0" smtClean="0"/>
              <a:t>説明</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13</a:t>
            </a:fld>
            <a:endParaRPr kumimoji="1" lang="ja-JP" altLang="en-US"/>
          </a:p>
        </p:txBody>
      </p:sp>
      <p:pic>
        <p:nvPicPr>
          <p:cNvPr id="8" name="図 7"/>
          <p:cNvPicPr>
            <a:picLocks noChangeAspect="1"/>
          </p:cNvPicPr>
          <p:nvPr/>
        </p:nvPicPr>
        <p:blipFill rotWithShape="1">
          <a:blip r:embed="rId2">
            <a:extLst>
              <a:ext uri="{28A0092B-C50C-407E-A947-70E740481C1C}">
                <a14:useLocalDpi xmlns:a14="http://schemas.microsoft.com/office/drawing/2010/main" val="0"/>
              </a:ext>
            </a:extLst>
          </a:blip>
          <a:srcRect l="5704" t="13250" r="37596" b="10100"/>
          <a:stretch/>
        </p:blipFill>
        <p:spPr>
          <a:xfrm>
            <a:off x="1562600" y="1429750"/>
            <a:ext cx="6099454" cy="4638127"/>
          </a:xfrm>
          <a:prstGeom prst="rect">
            <a:avLst/>
          </a:prstGeom>
        </p:spPr>
      </p:pic>
      <p:sp>
        <p:nvSpPr>
          <p:cNvPr id="9" name="四角形吹き出し 8"/>
          <p:cNvSpPr/>
          <p:nvPr/>
        </p:nvSpPr>
        <p:spPr>
          <a:xfrm>
            <a:off x="118375" y="2490767"/>
            <a:ext cx="2431722" cy="432048"/>
          </a:xfrm>
          <a:prstGeom prst="wedgeRectCallout">
            <a:avLst>
              <a:gd name="adj1" fmla="val 30411"/>
              <a:gd name="adj2" fmla="val -113644"/>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bg1"/>
                </a:solidFill>
              </a:rPr>
              <a:t>[</a:t>
            </a:r>
            <a:r>
              <a:rPr kumimoji="1" lang="ja-JP" altLang="en-US" sz="1600" dirty="0" smtClean="0">
                <a:solidFill>
                  <a:schemeClr val="bg1"/>
                </a:solidFill>
              </a:rPr>
              <a:t>スケッチに適用</a:t>
            </a:r>
            <a:r>
              <a:rPr kumimoji="1" lang="en-US" altLang="ja-JP" sz="1600" dirty="0" smtClean="0">
                <a:solidFill>
                  <a:schemeClr val="bg1"/>
                </a:solidFill>
              </a:rPr>
              <a:t>]</a:t>
            </a:r>
            <a:r>
              <a:rPr kumimoji="1" lang="ja-JP" altLang="en-US" sz="1600" dirty="0" smtClean="0">
                <a:solidFill>
                  <a:schemeClr val="bg1"/>
                </a:solidFill>
              </a:rPr>
              <a:t>ボタン</a:t>
            </a:r>
            <a:endParaRPr kumimoji="1" lang="en-US" altLang="ja-JP" sz="1600" dirty="0" smtClean="0">
              <a:solidFill>
                <a:schemeClr val="bg1"/>
              </a:solidFill>
            </a:endParaRPr>
          </a:p>
        </p:txBody>
      </p:sp>
      <p:sp>
        <p:nvSpPr>
          <p:cNvPr id="10" name="四角形吹き出し 9"/>
          <p:cNvSpPr/>
          <p:nvPr/>
        </p:nvSpPr>
        <p:spPr>
          <a:xfrm>
            <a:off x="2704288" y="2490767"/>
            <a:ext cx="2107595" cy="432048"/>
          </a:xfrm>
          <a:prstGeom prst="wedgeRectCallout">
            <a:avLst>
              <a:gd name="adj1" fmla="val -53848"/>
              <a:gd name="adj2" fmla="val -128795"/>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bg1"/>
                </a:solidFill>
              </a:rPr>
              <a:t>[</a:t>
            </a:r>
            <a:r>
              <a:rPr lang="ja-JP" altLang="en-US" sz="1600" dirty="0">
                <a:solidFill>
                  <a:schemeClr val="bg1"/>
                </a:solidFill>
              </a:rPr>
              <a:t>書き込み</a:t>
            </a:r>
            <a:r>
              <a:rPr kumimoji="1" lang="en-US" altLang="ja-JP" sz="1600" dirty="0" smtClean="0">
                <a:solidFill>
                  <a:schemeClr val="bg1"/>
                </a:solidFill>
              </a:rPr>
              <a:t>]</a:t>
            </a:r>
            <a:r>
              <a:rPr kumimoji="1" lang="ja-JP" altLang="en-US" sz="1600" dirty="0" smtClean="0">
                <a:solidFill>
                  <a:schemeClr val="bg1"/>
                </a:solidFill>
              </a:rPr>
              <a:t>ボタン</a:t>
            </a:r>
            <a:endParaRPr kumimoji="1" lang="en-US" altLang="ja-JP" sz="1600" dirty="0" smtClean="0">
              <a:solidFill>
                <a:schemeClr val="bg1"/>
              </a:solidFill>
            </a:endParaRPr>
          </a:p>
        </p:txBody>
      </p:sp>
      <p:sp>
        <p:nvSpPr>
          <p:cNvPr id="13" name="角丸四角形 12"/>
          <p:cNvSpPr/>
          <p:nvPr/>
        </p:nvSpPr>
        <p:spPr>
          <a:xfrm>
            <a:off x="1655168" y="3077196"/>
            <a:ext cx="5732221" cy="1362457"/>
          </a:xfrm>
          <a:prstGeom prst="round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1691262" y="5067398"/>
            <a:ext cx="5732221" cy="851351"/>
          </a:xfrm>
          <a:prstGeom prst="round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吹き出し 10"/>
          <p:cNvSpPr/>
          <p:nvPr/>
        </p:nvSpPr>
        <p:spPr>
          <a:xfrm>
            <a:off x="175281" y="3432309"/>
            <a:ext cx="2107595" cy="432048"/>
          </a:xfrm>
          <a:prstGeom prst="wedgeRectCallout">
            <a:avLst>
              <a:gd name="adj1" fmla="val 70427"/>
              <a:gd name="adj2" fmla="val 61326"/>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bg1"/>
                </a:solidFill>
              </a:rPr>
              <a:t>[</a:t>
            </a:r>
            <a:r>
              <a:rPr kumimoji="1" lang="ja-JP" altLang="en-US" sz="1600" dirty="0" smtClean="0">
                <a:solidFill>
                  <a:schemeClr val="bg1"/>
                </a:solidFill>
              </a:rPr>
              <a:t>ワークスペース</a:t>
            </a:r>
            <a:r>
              <a:rPr kumimoji="1" lang="en-US" altLang="ja-JP" sz="1600" dirty="0" smtClean="0">
                <a:solidFill>
                  <a:schemeClr val="bg1"/>
                </a:solidFill>
              </a:rPr>
              <a:t>]</a:t>
            </a:r>
          </a:p>
        </p:txBody>
      </p:sp>
      <p:sp>
        <p:nvSpPr>
          <p:cNvPr id="12" name="四角形吹き出し 11"/>
          <p:cNvSpPr/>
          <p:nvPr/>
        </p:nvSpPr>
        <p:spPr>
          <a:xfrm>
            <a:off x="194304" y="5061025"/>
            <a:ext cx="1303965" cy="432048"/>
          </a:xfrm>
          <a:prstGeom prst="wedgeRectCallout">
            <a:avLst>
              <a:gd name="adj1" fmla="val 86282"/>
              <a:gd name="adj2" fmla="val 43390"/>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bg1"/>
                </a:solidFill>
              </a:rPr>
              <a:t>[</a:t>
            </a:r>
            <a:r>
              <a:rPr lang="ja-JP" altLang="en-US" sz="1600" dirty="0">
                <a:solidFill>
                  <a:schemeClr val="bg1"/>
                </a:solidFill>
              </a:rPr>
              <a:t>パレット</a:t>
            </a:r>
            <a:r>
              <a:rPr kumimoji="1" lang="en-US" altLang="ja-JP" sz="1600" dirty="0" smtClean="0">
                <a:solidFill>
                  <a:schemeClr val="bg1"/>
                </a:solidFill>
              </a:rPr>
              <a:t>]</a:t>
            </a:r>
          </a:p>
        </p:txBody>
      </p:sp>
    </p:spTree>
    <p:extLst>
      <p:ext uri="{BB962C8B-B14F-4D97-AF65-F5344CB8AC3E}">
        <p14:creationId xmlns:p14="http://schemas.microsoft.com/office/powerpoint/2010/main" val="3937902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試しに前進させて</a:t>
            </a:r>
            <a:r>
              <a:rPr lang="ja-JP" altLang="en-US" dirty="0" smtClean="0"/>
              <a:t>みる</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14</a:t>
            </a:fld>
            <a:endParaRPr kumimoji="1" lang="ja-JP" altLang="en-US"/>
          </a:p>
        </p:txBody>
      </p:sp>
      <p:sp>
        <p:nvSpPr>
          <p:cNvPr id="6" name="テキスト プレースホルダー 5"/>
          <p:cNvSpPr>
            <a:spLocks noGrp="1"/>
          </p:cNvSpPr>
          <p:nvPr>
            <p:ph type="body" sz="quarter" idx="15"/>
          </p:nvPr>
        </p:nvSpPr>
        <p:spPr>
          <a:xfrm>
            <a:off x="628650" y="4547938"/>
            <a:ext cx="7886700" cy="1633110"/>
          </a:xfrm>
        </p:spPr>
        <p:txBody>
          <a:bodyPr>
            <a:normAutofit/>
          </a:bodyPr>
          <a:lstStyle/>
          <a:p>
            <a:r>
              <a:rPr lang="ja-JP" altLang="en-US" dirty="0"/>
              <a:t>まずは</a:t>
            </a:r>
            <a:r>
              <a:rPr lang="en-US" altLang="ja-JP" dirty="0" err="1"/>
              <a:t>FabWalker</a:t>
            </a:r>
            <a:r>
              <a:rPr lang="ja-JP" altLang="en-US" dirty="0"/>
              <a:t>が前向きに歩いていく（前進する）だけのプログラムを書き込んでみます。</a:t>
            </a:r>
            <a:endParaRPr lang="en-US" altLang="ja-JP" dirty="0"/>
          </a:p>
          <a:p>
            <a:r>
              <a:rPr lang="ja-JP" altLang="en-US" dirty="0"/>
              <a:t>画面下の</a:t>
            </a:r>
            <a:r>
              <a:rPr lang="en-US" altLang="ja-JP" dirty="0"/>
              <a:t>[</a:t>
            </a:r>
            <a:r>
              <a:rPr lang="ja-JP" altLang="en-US" dirty="0"/>
              <a:t>パレット</a:t>
            </a:r>
            <a:r>
              <a:rPr lang="en-US" altLang="ja-JP" dirty="0"/>
              <a:t>]</a:t>
            </a:r>
            <a:r>
              <a:rPr lang="ja-JP" altLang="en-US" dirty="0"/>
              <a:t>から、画面中央の</a:t>
            </a:r>
            <a:r>
              <a:rPr lang="en-US" altLang="ja-JP" dirty="0"/>
              <a:t>[</a:t>
            </a:r>
            <a:r>
              <a:rPr lang="ja-JP" altLang="en-US" dirty="0"/>
              <a:t>ワークスペース</a:t>
            </a:r>
            <a:r>
              <a:rPr lang="en-US" altLang="ja-JP" dirty="0"/>
              <a:t>]</a:t>
            </a:r>
            <a:r>
              <a:rPr lang="ja-JP" altLang="en-US" dirty="0"/>
              <a:t>に向かってアイコンをドラッグ＆ドロップすることで並べることができ、これによってロボットのプログラムを作ります</a:t>
            </a:r>
            <a:r>
              <a:rPr lang="ja-JP" altLang="en-US" dirty="0" smtClean="0"/>
              <a:t>。</a:t>
            </a:r>
            <a:r>
              <a:rPr lang="ja-JP" altLang="en-US" dirty="0"/>
              <a:t>アイコン</a:t>
            </a:r>
            <a:r>
              <a:rPr lang="ja-JP" altLang="en-US" dirty="0" smtClean="0"/>
              <a:t>は</a:t>
            </a:r>
            <a:r>
              <a:rPr lang="en-US" altLang="ja-JP" dirty="0" smtClean="0"/>
              <a:t>[</a:t>
            </a:r>
            <a:r>
              <a:rPr lang="ja-JP" altLang="en-US" dirty="0" smtClean="0"/>
              <a:t>ループ開始</a:t>
            </a:r>
            <a:r>
              <a:rPr lang="en-US" altLang="ja-JP" dirty="0" smtClean="0"/>
              <a:t>]</a:t>
            </a:r>
            <a:r>
              <a:rPr lang="ja-JP" altLang="en-US" dirty="0" smtClean="0"/>
              <a:t>と</a:t>
            </a:r>
            <a:r>
              <a:rPr lang="en-US" altLang="ja-JP" dirty="0" smtClean="0"/>
              <a:t>[</a:t>
            </a:r>
            <a:r>
              <a:rPr lang="ja-JP" altLang="en-US" dirty="0" smtClean="0"/>
              <a:t>ループ終端</a:t>
            </a:r>
            <a:r>
              <a:rPr lang="en-US" altLang="ja-JP" dirty="0" smtClean="0"/>
              <a:t>]</a:t>
            </a:r>
            <a:r>
              <a:rPr lang="ja-JP" altLang="en-US" dirty="0" smtClean="0"/>
              <a:t>の間に配置します。ワークスペース上</a:t>
            </a:r>
            <a:r>
              <a:rPr lang="ja-JP" altLang="en-US" dirty="0"/>
              <a:t>のアイコンを消したいときは、ワークスペースの空きスペースにドラッグ＆ドロップすると消すことができます。また、ワークスペース上のアイコンは順番を入れ替えることもできます。</a:t>
            </a:r>
            <a:endParaRPr lang="en-US" altLang="ja-JP" dirty="0"/>
          </a:p>
          <a:p>
            <a:endParaRPr kumimoji="1" lang="ja-JP" altLang="en-US" dirty="0"/>
          </a:p>
        </p:txBody>
      </p:sp>
      <p:pic>
        <p:nvPicPr>
          <p:cNvPr id="8" name="図 7"/>
          <p:cNvPicPr>
            <a:picLocks noChangeAspect="1"/>
          </p:cNvPicPr>
          <p:nvPr/>
        </p:nvPicPr>
        <p:blipFill rotWithShape="1">
          <a:blip r:embed="rId2">
            <a:extLst>
              <a:ext uri="{28A0092B-C50C-407E-A947-70E740481C1C}">
                <a14:useLocalDpi xmlns:a14="http://schemas.microsoft.com/office/drawing/2010/main" val="0"/>
              </a:ext>
            </a:extLst>
          </a:blip>
          <a:srcRect l="1306" t="38395" r="36679" b="5901"/>
          <a:stretch/>
        </p:blipFill>
        <p:spPr>
          <a:xfrm>
            <a:off x="1741387" y="1476246"/>
            <a:ext cx="5646002" cy="2852716"/>
          </a:xfrm>
          <a:prstGeom prst="rect">
            <a:avLst/>
          </a:prstGeom>
        </p:spPr>
      </p:pic>
      <p:sp>
        <p:nvSpPr>
          <p:cNvPr id="9" name="角丸四角形 8"/>
          <p:cNvSpPr/>
          <p:nvPr/>
        </p:nvSpPr>
        <p:spPr>
          <a:xfrm>
            <a:off x="1954360" y="1692112"/>
            <a:ext cx="5204429" cy="954835"/>
          </a:xfrm>
          <a:prstGeom prst="round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p:cNvSpPr/>
          <p:nvPr/>
        </p:nvSpPr>
        <p:spPr>
          <a:xfrm>
            <a:off x="1954359" y="3404937"/>
            <a:ext cx="5204429" cy="729882"/>
          </a:xfrm>
          <a:prstGeom prst="round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吹き出し 10"/>
          <p:cNvSpPr/>
          <p:nvPr/>
        </p:nvSpPr>
        <p:spPr>
          <a:xfrm>
            <a:off x="404583" y="1887217"/>
            <a:ext cx="1864841" cy="359297"/>
          </a:xfrm>
          <a:prstGeom prst="wedgeRectCallout">
            <a:avLst>
              <a:gd name="adj1" fmla="val 70427"/>
              <a:gd name="adj2" fmla="val 61326"/>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bg1"/>
                </a:solidFill>
              </a:rPr>
              <a:t>[</a:t>
            </a:r>
            <a:r>
              <a:rPr kumimoji="1" lang="ja-JP" altLang="en-US" sz="1600" dirty="0" smtClean="0">
                <a:solidFill>
                  <a:schemeClr val="bg1"/>
                </a:solidFill>
              </a:rPr>
              <a:t>ワークスペース</a:t>
            </a:r>
            <a:r>
              <a:rPr kumimoji="1" lang="en-US" altLang="ja-JP" sz="1600" dirty="0" smtClean="0">
                <a:solidFill>
                  <a:schemeClr val="bg1"/>
                </a:solidFill>
              </a:rPr>
              <a:t>]</a:t>
            </a:r>
          </a:p>
        </p:txBody>
      </p:sp>
      <p:sp>
        <p:nvSpPr>
          <p:cNvPr id="12" name="四角形吹き出し 11"/>
          <p:cNvSpPr/>
          <p:nvPr/>
        </p:nvSpPr>
        <p:spPr>
          <a:xfrm>
            <a:off x="760116" y="3258189"/>
            <a:ext cx="1153774" cy="359297"/>
          </a:xfrm>
          <a:prstGeom prst="wedgeRectCallout">
            <a:avLst>
              <a:gd name="adj1" fmla="val 86282"/>
              <a:gd name="adj2" fmla="val 43390"/>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solidFill>
                  <a:schemeClr val="bg1"/>
                </a:solidFill>
              </a:rPr>
              <a:t>[</a:t>
            </a:r>
            <a:r>
              <a:rPr lang="ja-JP" altLang="en-US" sz="1600" dirty="0">
                <a:solidFill>
                  <a:schemeClr val="bg1"/>
                </a:solidFill>
              </a:rPr>
              <a:t>パレット</a:t>
            </a:r>
            <a:r>
              <a:rPr kumimoji="1" lang="en-US" altLang="ja-JP" sz="1600" dirty="0" smtClean="0">
                <a:solidFill>
                  <a:schemeClr val="bg1"/>
                </a:solidFill>
              </a:rPr>
              <a:t>]</a:t>
            </a:r>
          </a:p>
        </p:txBody>
      </p:sp>
    </p:spTree>
    <p:extLst>
      <p:ext uri="{BB962C8B-B14F-4D97-AF65-F5344CB8AC3E}">
        <p14:creationId xmlns:p14="http://schemas.microsoft.com/office/powerpoint/2010/main" val="1665997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プログラムが処理される流れ</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15</a:t>
            </a:fld>
            <a:endParaRPr kumimoji="1" lang="ja-JP" altLang="en-US"/>
          </a:p>
        </p:txBody>
      </p:sp>
      <p:sp>
        <p:nvSpPr>
          <p:cNvPr id="6" name="テキスト プレースホルダー 5"/>
          <p:cNvSpPr>
            <a:spLocks noGrp="1"/>
          </p:cNvSpPr>
          <p:nvPr>
            <p:ph type="body" sz="quarter" idx="15"/>
          </p:nvPr>
        </p:nvSpPr>
        <p:spPr>
          <a:xfrm>
            <a:off x="628649" y="4405313"/>
            <a:ext cx="7508215" cy="1347788"/>
          </a:xfrm>
        </p:spPr>
        <p:txBody>
          <a:bodyPr/>
          <a:lstStyle/>
          <a:p>
            <a:r>
              <a:rPr lang="ja-JP" altLang="en-US" dirty="0"/>
              <a:t>プログラムはアイコンの行動を</a:t>
            </a:r>
            <a:r>
              <a:rPr lang="en-US" altLang="ja-JP" dirty="0"/>
              <a:t>1</a:t>
            </a:r>
            <a:r>
              <a:rPr lang="ja-JP" altLang="en-US" dirty="0" err="1"/>
              <a:t>つずつ</a:t>
            </a:r>
            <a:r>
              <a:rPr lang="ja-JP" altLang="en-US" dirty="0"/>
              <a:t>左から順番に処理を行っていきます</a:t>
            </a:r>
            <a:r>
              <a:rPr lang="ja-JP" altLang="en-US" dirty="0" smtClean="0"/>
              <a:t>。</a:t>
            </a:r>
            <a:r>
              <a:rPr lang="en-US" altLang="ja-JP" dirty="0"/>
              <a:t/>
            </a:r>
            <a:br>
              <a:rPr lang="en-US" altLang="ja-JP" dirty="0"/>
            </a:br>
            <a:r>
              <a:rPr lang="ja-JP" altLang="en-US" dirty="0" smtClean="0"/>
              <a:t>右端の</a:t>
            </a:r>
            <a:r>
              <a:rPr lang="en-US" altLang="ja-JP" dirty="0" smtClean="0"/>
              <a:t>[</a:t>
            </a:r>
            <a:r>
              <a:rPr lang="ja-JP" altLang="en-US" dirty="0" smtClean="0"/>
              <a:t>ループ終端</a:t>
            </a:r>
            <a:r>
              <a:rPr lang="en-US" altLang="ja-JP" dirty="0" smtClean="0"/>
              <a:t>]</a:t>
            </a:r>
            <a:r>
              <a:rPr lang="ja-JP" altLang="en-US" dirty="0" err="1" smtClean="0"/>
              <a:t>まで</a:t>
            </a:r>
            <a:r>
              <a:rPr lang="ja-JP" altLang="en-US" dirty="0" smtClean="0"/>
              <a:t>たどり着くと、また左端の</a:t>
            </a:r>
            <a:r>
              <a:rPr lang="en-US" altLang="ja-JP" dirty="0" smtClean="0"/>
              <a:t>[</a:t>
            </a:r>
            <a:r>
              <a:rPr lang="ja-JP" altLang="en-US" dirty="0" smtClean="0"/>
              <a:t>ループ開始</a:t>
            </a:r>
            <a:r>
              <a:rPr lang="en-US" altLang="ja-JP" dirty="0" smtClean="0"/>
              <a:t>]</a:t>
            </a:r>
            <a:r>
              <a:rPr lang="ja-JP" altLang="en-US" dirty="0" err="1" smtClean="0"/>
              <a:t>まで</a:t>
            </a:r>
            <a:r>
              <a:rPr lang="ja-JP" altLang="en-US" dirty="0" smtClean="0"/>
              <a:t>戻ってプログラムの最初から順番に処理を行っていきます。つまり、プログラムを実行している間はずっとこの動作を繰り返して行われます。</a:t>
            </a:r>
            <a:endParaRPr lang="en-US" altLang="ja-JP" dirty="0"/>
          </a:p>
          <a:p>
            <a:endParaRPr kumimoji="1" lang="ja-JP" altLang="en-US" dirty="0"/>
          </a:p>
        </p:txBody>
      </p:sp>
      <p:pic>
        <p:nvPicPr>
          <p:cNvPr id="8" name="図 7"/>
          <p:cNvPicPr>
            <a:picLocks noChangeAspect="1"/>
          </p:cNvPicPr>
          <p:nvPr/>
        </p:nvPicPr>
        <p:blipFill rotWithShape="1">
          <a:blip r:embed="rId2">
            <a:extLst>
              <a:ext uri="{28A0092B-C50C-407E-A947-70E740481C1C}">
                <a14:useLocalDpi xmlns:a14="http://schemas.microsoft.com/office/drawing/2010/main" val="0"/>
              </a:ext>
            </a:extLst>
          </a:blip>
          <a:srcRect l="4900" t="40779" r="5784" b="39627"/>
          <a:stretch/>
        </p:blipFill>
        <p:spPr>
          <a:xfrm>
            <a:off x="1007135" y="1991927"/>
            <a:ext cx="7129730" cy="1200054"/>
          </a:xfrm>
          <a:prstGeom prst="rect">
            <a:avLst/>
          </a:prstGeom>
        </p:spPr>
      </p:pic>
      <p:sp>
        <p:nvSpPr>
          <p:cNvPr id="9" name="ストライプ矢印 8"/>
          <p:cNvSpPr/>
          <p:nvPr/>
        </p:nvSpPr>
        <p:spPr>
          <a:xfrm>
            <a:off x="1783681" y="2947171"/>
            <a:ext cx="5702969" cy="664924"/>
          </a:xfrm>
          <a:prstGeom prst="stripedRightArrow">
            <a:avLst>
              <a:gd name="adj1" fmla="val 65678"/>
              <a:gd name="adj2" fmla="val 132306"/>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smtClean="0"/>
              <a:t>左から順番に処理を行っていきます</a:t>
            </a:r>
            <a:endParaRPr kumimoji="1" lang="ja-JP" altLang="en-US" dirty="0"/>
          </a:p>
        </p:txBody>
      </p:sp>
      <p:sp>
        <p:nvSpPr>
          <p:cNvPr id="10" name="テキスト ボックス 9"/>
          <p:cNvSpPr txBox="1"/>
          <p:nvPr/>
        </p:nvSpPr>
        <p:spPr>
          <a:xfrm>
            <a:off x="835241" y="1558413"/>
            <a:ext cx="5622709" cy="369332"/>
          </a:xfrm>
          <a:prstGeom prst="rect">
            <a:avLst/>
          </a:prstGeom>
          <a:noFill/>
        </p:spPr>
        <p:txBody>
          <a:bodyPr wrap="square" rtlCol="0">
            <a:spAutoFit/>
          </a:bodyPr>
          <a:lstStyle/>
          <a:p>
            <a:r>
              <a:rPr lang="ja-JP" altLang="en-US" dirty="0" smtClean="0"/>
              <a:t>（例）プログラムは左から順番に処理される</a:t>
            </a:r>
            <a:endParaRPr kumimoji="1" lang="ja-JP" altLang="en-US" dirty="0"/>
          </a:p>
        </p:txBody>
      </p:sp>
    </p:spTree>
    <p:extLst>
      <p:ext uri="{BB962C8B-B14F-4D97-AF65-F5344CB8AC3E}">
        <p14:creationId xmlns:p14="http://schemas.microsoft.com/office/powerpoint/2010/main" val="3245991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試しに前進させて</a:t>
            </a:r>
            <a:r>
              <a:rPr lang="ja-JP" altLang="en-US" dirty="0" smtClean="0"/>
              <a:t>みる</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16</a:t>
            </a:fld>
            <a:endParaRPr kumimoji="1" lang="ja-JP" altLang="en-US"/>
          </a:p>
        </p:txBody>
      </p:sp>
      <p:sp>
        <p:nvSpPr>
          <p:cNvPr id="6" name="テキスト プレースホルダー 5"/>
          <p:cNvSpPr>
            <a:spLocks noGrp="1"/>
          </p:cNvSpPr>
          <p:nvPr>
            <p:ph type="body" sz="quarter" idx="15"/>
          </p:nvPr>
        </p:nvSpPr>
        <p:spPr>
          <a:xfrm>
            <a:off x="628650" y="4630057"/>
            <a:ext cx="7886700" cy="1550990"/>
          </a:xfrm>
        </p:spPr>
        <p:txBody>
          <a:bodyPr/>
          <a:lstStyle/>
          <a:p>
            <a:r>
              <a:rPr lang="ja-JP" altLang="en-US" dirty="0"/>
              <a:t>アイコンを並べてプログラムができたら、画面左上のチェックマークのボタン（</a:t>
            </a:r>
            <a:r>
              <a:rPr lang="en-US" altLang="ja-JP" dirty="0"/>
              <a:t>[</a:t>
            </a:r>
            <a:r>
              <a:rPr lang="ja-JP" altLang="en-US" dirty="0"/>
              <a:t>スケッチに適用</a:t>
            </a:r>
            <a:r>
              <a:rPr lang="en-US" altLang="ja-JP" dirty="0"/>
              <a:t>]</a:t>
            </a:r>
            <a:r>
              <a:rPr lang="ja-JP" altLang="en-US" dirty="0"/>
              <a:t>ボタン）をクリックしましょう。</a:t>
            </a:r>
            <a:endParaRPr lang="en-US" altLang="ja-JP" dirty="0"/>
          </a:p>
          <a:p>
            <a:endParaRPr kumimoji="1" lang="ja-JP" altLang="en-US" dirty="0"/>
          </a:p>
        </p:txBody>
      </p:sp>
      <p:pic>
        <p:nvPicPr>
          <p:cNvPr id="8" name="図 7"/>
          <p:cNvPicPr>
            <a:picLocks noChangeAspect="1"/>
          </p:cNvPicPr>
          <p:nvPr/>
        </p:nvPicPr>
        <p:blipFill rotWithShape="1">
          <a:blip r:embed="rId2">
            <a:extLst>
              <a:ext uri="{28A0092B-C50C-407E-A947-70E740481C1C}">
                <a14:useLocalDpi xmlns:a14="http://schemas.microsoft.com/office/drawing/2010/main" val="0"/>
              </a:ext>
            </a:extLst>
          </a:blip>
          <a:srcRect t="6952" b="26083"/>
          <a:stretch/>
        </p:blipFill>
        <p:spPr>
          <a:xfrm>
            <a:off x="713465" y="1466441"/>
            <a:ext cx="7801885" cy="2938871"/>
          </a:xfrm>
          <a:prstGeom prst="rect">
            <a:avLst/>
          </a:prstGeom>
        </p:spPr>
      </p:pic>
    </p:spTree>
    <p:extLst>
      <p:ext uri="{BB962C8B-B14F-4D97-AF65-F5344CB8AC3E}">
        <p14:creationId xmlns:p14="http://schemas.microsoft.com/office/powerpoint/2010/main" val="3578427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試しに前進させて</a:t>
            </a:r>
            <a:r>
              <a:rPr lang="ja-JP" altLang="en-US" dirty="0" smtClean="0"/>
              <a:t>みる</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17</a:t>
            </a:fld>
            <a:endParaRPr kumimoji="1" lang="ja-JP" altLang="en-US"/>
          </a:p>
        </p:txBody>
      </p:sp>
      <p:sp>
        <p:nvSpPr>
          <p:cNvPr id="6" name="テキスト プレースホルダー 5"/>
          <p:cNvSpPr>
            <a:spLocks noGrp="1"/>
          </p:cNvSpPr>
          <p:nvPr>
            <p:ph type="body" sz="quarter" idx="15"/>
          </p:nvPr>
        </p:nvSpPr>
        <p:spPr>
          <a:xfrm>
            <a:off x="628650" y="4405312"/>
            <a:ext cx="7844186" cy="1775735"/>
          </a:xfrm>
        </p:spPr>
        <p:txBody>
          <a:bodyPr/>
          <a:lstStyle/>
          <a:p>
            <a:r>
              <a:rPr lang="en-US" altLang="ja-JP" dirty="0"/>
              <a:t>[</a:t>
            </a:r>
            <a:r>
              <a:rPr lang="ja-JP" altLang="en-US" dirty="0"/>
              <a:t>スケッチに適用</a:t>
            </a:r>
            <a:r>
              <a:rPr lang="en-US" altLang="ja-JP" dirty="0"/>
              <a:t>]</a:t>
            </a:r>
            <a:r>
              <a:rPr lang="ja-JP" altLang="en-US" dirty="0"/>
              <a:t>ボタンをクリックすると、ソースコード（</a:t>
            </a:r>
            <a:r>
              <a:rPr lang="en-US" altLang="ja-JP" dirty="0"/>
              <a:t>Arduino-IDE</a:t>
            </a:r>
            <a:r>
              <a:rPr lang="ja-JP" altLang="en-US" dirty="0"/>
              <a:t>側に文字で書かれているプログラム）が上図の「適用後」と書かれているところのようになります。</a:t>
            </a:r>
            <a:endParaRPr lang="en-US" altLang="ja-JP" dirty="0"/>
          </a:p>
          <a:p>
            <a:endParaRPr kumimoji="1" lang="ja-JP" altLang="en-US" dirty="0"/>
          </a:p>
        </p:txBody>
      </p:sp>
      <p:pic>
        <p:nvPicPr>
          <p:cNvPr id="8" name="図 7"/>
          <p:cNvPicPr>
            <a:picLocks noChangeAspect="1"/>
          </p:cNvPicPr>
          <p:nvPr/>
        </p:nvPicPr>
        <p:blipFill rotWithShape="1">
          <a:blip r:embed="rId2">
            <a:extLst>
              <a:ext uri="{28A0092B-C50C-407E-A947-70E740481C1C}">
                <a14:useLocalDpi xmlns:a14="http://schemas.microsoft.com/office/drawing/2010/main" val="0"/>
              </a:ext>
            </a:extLst>
          </a:blip>
          <a:srcRect t="6951" b="26210"/>
          <a:stretch/>
        </p:blipFill>
        <p:spPr>
          <a:xfrm>
            <a:off x="671164" y="1384432"/>
            <a:ext cx="7801672" cy="2933228"/>
          </a:xfrm>
          <a:prstGeom prst="rect">
            <a:avLst/>
          </a:prstGeom>
        </p:spPr>
      </p:pic>
    </p:spTree>
    <p:extLst>
      <p:ext uri="{BB962C8B-B14F-4D97-AF65-F5344CB8AC3E}">
        <p14:creationId xmlns:p14="http://schemas.microsoft.com/office/powerpoint/2010/main" val="4082000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制御基板に</a:t>
            </a:r>
            <a:r>
              <a:rPr kumimoji="1" lang="en-US" altLang="ja-JP" dirty="0" smtClean="0"/>
              <a:t>USB</a:t>
            </a:r>
            <a:r>
              <a:rPr kumimoji="1" lang="ja-JP" altLang="en-US" dirty="0" smtClean="0"/>
              <a:t>ケーブルを接続</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18</a:t>
            </a:fld>
            <a:endParaRPr kumimoji="1" lang="ja-JP" altLang="en-US"/>
          </a:p>
        </p:txBody>
      </p:sp>
      <p:sp>
        <p:nvSpPr>
          <p:cNvPr id="6" name="テキスト プレースホルダー 5"/>
          <p:cNvSpPr>
            <a:spLocks noGrp="1"/>
          </p:cNvSpPr>
          <p:nvPr>
            <p:ph type="body" sz="quarter" idx="15"/>
          </p:nvPr>
        </p:nvSpPr>
        <p:spPr>
          <a:xfrm>
            <a:off x="628650" y="4655456"/>
            <a:ext cx="7886700" cy="1556658"/>
          </a:xfrm>
        </p:spPr>
        <p:txBody>
          <a:bodyPr>
            <a:normAutofit/>
          </a:bodyPr>
          <a:lstStyle/>
          <a:p>
            <a:r>
              <a:rPr lang="ja-JP" altLang="en-US" dirty="0"/>
              <a:t>プログラムを</a:t>
            </a:r>
            <a:r>
              <a:rPr lang="ja-JP" altLang="en-US" dirty="0" smtClean="0"/>
              <a:t>書き込む前に、制御基板とパソコンを</a:t>
            </a:r>
            <a:r>
              <a:rPr lang="en-US" altLang="ja-JP" dirty="0" smtClean="0"/>
              <a:t>USB</a:t>
            </a:r>
            <a:r>
              <a:rPr lang="ja-JP" altLang="en-US" dirty="0" smtClean="0"/>
              <a:t>ケーブルで接続します。</a:t>
            </a:r>
            <a:endParaRPr lang="en-US" altLang="ja-JP" dirty="0" smtClean="0"/>
          </a:p>
          <a:p>
            <a:r>
              <a:rPr kumimoji="1" lang="en-US" altLang="ja-JP" dirty="0" smtClean="0"/>
              <a:t>USB</a:t>
            </a:r>
            <a:r>
              <a:rPr lang="ja-JP" altLang="en-US" dirty="0" smtClean="0"/>
              <a:t>ケーブルを接続すると制御基板の</a:t>
            </a:r>
            <a:r>
              <a:rPr lang="en-US" altLang="ja-JP" dirty="0" smtClean="0"/>
              <a:t>[USB Connection]</a:t>
            </a:r>
            <a:r>
              <a:rPr lang="ja-JP" altLang="en-US" dirty="0" smtClean="0"/>
              <a:t>と書かれたところにある</a:t>
            </a:r>
            <a:r>
              <a:rPr lang="en-US" altLang="ja-JP" dirty="0" smtClean="0"/>
              <a:t>LED</a:t>
            </a:r>
            <a:r>
              <a:rPr lang="ja-JP" altLang="en-US" dirty="0" smtClean="0"/>
              <a:t>が点灯します。</a:t>
            </a:r>
            <a:r>
              <a:rPr lang="en-US" altLang="ja-JP" dirty="0"/>
              <a:t/>
            </a:r>
            <a:br>
              <a:rPr lang="en-US" altLang="ja-JP" dirty="0"/>
            </a:br>
            <a:r>
              <a:rPr lang="en-US" altLang="ja-JP" dirty="0" smtClean="0"/>
              <a:t>USB</a:t>
            </a:r>
            <a:r>
              <a:rPr lang="ja-JP" altLang="en-US" dirty="0" smtClean="0"/>
              <a:t>ケーブルが制御基板に接続されているときは書き込まれているプログラムは実行されません。</a:t>
            </a:r>
            <a:r>
              <a:rPr lang="en-US" altLang="ja-JP" dirty="0" smtClean="0"/>
              <a:t/>
            </a:r>
            <a:br>
              <a:rPr lang="en-US" altLang="ja-JP" dirty="0" smtClean="0"/>
            </a:br>
            <a:r>
              <a:rPr lang="ja-JP" altLang="en-US" dirty="0" smtClean="0"/>
              <a:t>プログラムを実行するときは必ず</a:t>
            </a:r>
            <a:r>
              <a:rPr lang="en-US" altLang="ja-JP" dirty="0" smtClean="0"/>
              <a:t>USB</a:t>
            </a:r>
            <a:r>
              <a:rPr lang="ja-JP" altLang="en-US" dirty="0" smtClean="0"/>
              <a:t>ケーブルを制御基板から取り外しましょう。</a:t>
            </a:r>
            <a:endParaRPr kumimoji="1" lang="ja-JP" altLang="en-US" dirty="0"/>
          </a:p>
        </p:txBody>
      </p:sp>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8650" y="1513567"/>
            <a:ext cx="3870779" cy="2903084"/>
          </a:xfrm>
          <a:prstGeom prst="rect">
            <a:avLst/>
          </a:prstGeom>
        </p:spPr>
      </p:pic>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4571" y="1513567"/>
            <a:ext cx="3870779" cy="2903084"/>
          </a:xfrm>
          <a:prstGeom prst="rect">
            <a:avLst/>
          </a:prstGeom>
        </p:spPr>
      </p:pic>
    </p:spTree>
    <p:extLst>
      <p:ext uri="{BB962C8B-B14F-4D97-AF65-F5344CB8AC3E}">
        <p14:creationId xmlns:p14="http://schemas.microsoft.com/office/powerpoint/2010/main" val="348469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試しに前進させて</a:t>
            </a:r>
            <a:r>
              <a:rPr lang="ja-JP" altLang="en-US" dirty="0" smtClean="0"/>
              <a:t>みる</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19</a:t>
            </a:fld>
            <a:endParaRPr kumimoji="1" lang="ja-JP" altLang="en-US"/>
          </a:p>
        </p:txBody>
      </p:sp>
      <p:sp>
        <p:nvSpPr>
          <p:cNvPr id="6" name="テキスト プレースホルダー 5"/>
          <p:cNvSpPr>
            <a:spLocks noGrp="1"/>
          </p:cNvSpPr>
          <p:nvPr>
            <p:ph type="body" sz="quarter" idx="15"/>
          </p:nvPr>
        </p:nvSpPr>
        <p:spPr>
          <a:xfrm>
            <a:off x="628650" y="4789714"/>
            <a:ext cx="7886700" cy="1391333"/>
          </a:xfrm>
        </p:spPr>
        <p:txBody>
          <a:bodyPr/>
          <a:lstStyle/>
          <a:p>
            <a:r>
              <a:rPr lang="ja-JP" altLang="en-US" dirty="0"/>
              <a:t>これでプログラムの準備が完了しました。それでは、ロボットにプログラムを書き込みましょう。</a:t>
            </a:r>
            <a:endParaRPr lang="en-US" altLang="ja-JP" dirty="0"/>
          </a:p>
          <a:p>
            <a:r>
              <a:rPr lang="ja-JP" altLang="en-US" dirty="0"/>
              <a:t>プログラムを書き込むときは画面左上の</a:t>
            </a:r>
            <a:r>
              <a:rPr lang="en-US" altLang="ja-JP" dirty="0"/>
              <a:t>[</a:t>
            </a:r>
            <a:r>
              <a:rPr lang="ja-JP" altLang="en-US" dirty="0"/>
              <a:t>書き込み</a:t>
            </a:r>
            <a:r>
              <a:rPr lang="en-US" altLang="ja-JP" dirty="0"/>
              <a:t>]</a:t>
            </a:r>
            <a:r>
              <a:rPr lang="ja-JP" altLang="en-US" dirty="0"/>
              <a:t>ボタンをクリックします。</a:t>
            </a:r>
            <a:endParaRPr lang="en-US" altLang="ja-JP" dirty="0"/>
          </a:p>
          <a:p>
            <a:r>
              <a:rPr lang="ja-JP" altLang="en-US" dirty="0"/>
              <a:t>これによってパソコンで作ったプログラムをロボットに書き込みます</a:t>
            </a:r>
            <a:r>
              <a:rPr lang="ja-JP" altLang="en-US" dirty="0" smtClean="0"/>
              <a:t>。</a:t>
            </a:r>
            <a:endParaRPr lang="en-US" altLang="ja-JP" dirty="0"/>
          </a:p>
        </p:txBody>
      </p:sp>
      <p:pic>
        <p:nvPicPr>
          <p:cNvPr id="8" name="図 7"/>
          <p:cNvPicPr>
            <a:picLocks noChangeAspect="1"/>
          </p:cNvPicPr>
          <p:nvPr/>
        </p:nvPicPr>
        <p:blipFill rotWithShape="1">
          <a:blip r:embed="rId2">
            <a:extLst>
              <a:ext uri="{28A0092B-C50C-407E-A947-70E740481C1C}">
                <a14:useLocalDpi xmlns:a14="http://schemas.microsoft.com/office/drawing/2010/main" val="0"/>
              </a:ext>
            </a:extLst>
          </a:blip>
          <a:srcRect t="6951" b="25819"/>
          <a:stretch/>
        </p:blipFill>
        <p:spPr>
          <a:xfrm>
            <a:off x="628651" y="1519322"/>
            <a:ext cx="7886700" cy="2982543"/>
          </a:xfrm>
          <a:prstGeom prst="rect">
            <a:avLst/>
          </a:prstGeom>
        </p:spPr>
      </p:pic>
    </p:spTree>
    <p:extLst>
      <p:ext uri="{BB962C8B-B14F-4D97-AF65-F5344CB8AC3E}">
        <p14:creationId xmlns:p14="http://schemas.microsoft.com/office/powerpoint/2010/main" val="156388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PaletteLab</a:t>
            </a:r>
            <a:r>
              <a:rPr lang="ja-JP" altLang="en-US" dirty="0"/>
              <a:t>（パレットラボ）とは</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2</a:t>
            </a:fld>
            <a:endParaRPr kumimoji="1" lang="ja-JP" altLang="en-US"/>
          </a:p>
        </p:txBody>
      </p:sp>
      <p:sp>
        <p:nvSpPr>
          <p:cNvPr id="6" name="テキスト プレースホルダー 5"/>
          <p:cNvSpPr>
            <a:spLocks noGrp="1"/>
          </p:cNvSpPr>
          <p:nvPr>
            <p:ph type="body" sz="quarter" idx="15"/>
          </p:nvPr>
        </p:nvSpPr>
        <p:spPr>
          <a:xfrm>
            <a:off x="628650" y="4862286"/>
            <a:ext cx="7886700" cy="1318761"/>
          </a:xfrm>
        </p:spPr>
        <p:txBody>
          <a:bodyPr>
            <a:normAutofit/>
          </a:bodyPr>
          <a:lstStyle/>
          <a:p>
            <a:r>
              <a:rPr lang="ja-JP" altLang="en-US" dirty="0"/>
              <a:t>「</a:t>
            </a:r>
            <a:r>
              <a:rPr lang="en-US" altLang="ja-JP" dirty="0" err="1"/>
              <a:t>PaletteLab</a:t>
            </a:r>
            <a:r>
              <a:rPr lang="ja-JP" altLang="en-US" dirty="0"/>
              <a:t>」は自律型ロボット「</a:t>
            </a:r>
            <a:r>
              <a:rPr lang="en-US" altLang="ja-JP" dirty="0" err="1" smtClean="0"/>
              <a:t>FabWalker</a:t>
            </a:r>
            <a:r>
              <a:rPr lang="ja-JP" altLang="en-US" dirty="0" smtClean="0"/>
              <a:t> </a:t>
            </a:r>
            <a:r>
              <a:rPr lang="en-US" altLang="ja-JP" dirty="0" smtClean="0"/>
              <a:t>ε</a:t>
            </a:r>
            <a:r>
              <a:rPr lang="ja-JP" altLang="en-US" dirty="0"/>
              <a:t>（ファブウォーカー イプシロン）」を制御するため</a:t>
            </a:r>
            <a:r>
              <a:rPr lang="ja-JP" altLang="en-US" dirty="0" smtClean="0"/>
              <a:t>の専用</a:t>
            </a:r>
            <a:r>
              <a:rPr lang="ja-JP" altLang="en-US" dirty="0"/>
              <a:t>ソフトウェアです</a:t>
            </a:r>
            <a:r>
              <a:rPr lang="ja-JP" altLang="en-US" dirty="0" smtClean="0"/>
              <a:t>。</a:t>
            </a:r>
            <a:endParaRPr lang="en-US" altLang="ja-JP" dirty="0" smtClean="0"/>
          </a:p>
          <a:p>
            <a:r>
              <a:rPr lang="ja-JP" altLang="en-US" dirty="0" smtClean="0"/>
              <a:t>プログラミング</a:t>
            </a:r>
            <a:r>
              <a:rPr lang="ja-JP" altLang="en-US" dirty="0"/>
              <a:t>に必要な行動命令はアイコンで表示されており、画面上のアイコンを並べることでプログラミングをすることができます。</a:t>
            </a:r>
          </a:p>
          <a:p>
            <a:endParaRPr kumimoji="1" lang="ja-JP" altLang="en-US" dirty="0"/>
          </a:p>
        </p:txBody>
      </p:sp>
      <p:pic>
        <p:nvPicPr>
          <p:cNvPr id="8" name="図プレースホルダー 7"/>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923" b="923"/>
          <a:stretch/>
        </p:blipFill>
        <p:spPr>
          <a:xfrm>
            <a:off x="2273753" y="1400664"/>
            <a:ext cx="4596493" cy="3461622"/>
          </a:xfrm>
          <a:prstGeom prst="rect">
            <a:avLst/>
          </a:prstGeom>
        </p:spPr>
      </p:pic>
    </p:spTree>
    <p:extLst>
      <p:ext uri="{BB962C8B-B14F-4D97-AF65-F5344CB8AC3E}">
        <p14:creationId xmlns:p14="http://schemas.microsoft.com/office/powerpoint/2010/main" val="581095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試しに前進させて</a:t>
            </a:r>
            <a:r>
              <a:rPr lang="ja-JP" altLang="en-US" dirty="0" smtClean="0"/>
              <a:t>みる</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20</a:t>
            </a:fld>
            <a:endParaRPr kumimoji="1" lang="ja-JP" altLang="en-US"/>
          </a:p>
        </p:txBody>
      </p:sp>
      <p:sp>
        <p:nvSpPr>
          <p:cNvPr id="6" name="テキスト プレースホルダー 5"/>
          <p:cNvSpPr>
            <a:spLocks noGrp="1"/>
          </p:cNvSpPr>
          <p:nvPr>
            <p:ph type="body" sz="quarter" idx="15"/>
          </p:nvPr>
        </p:nvSpPr>
        <p:spPr>
          <a:xfrm>
            <a:off x="628650" y="4876800"/>
            <a:ext cx="7886700" cy="1304247"/>
          </a:xfrm>
        </p:spPr>
        <p:txBody>
          <a:bodyPr>
            <a:normAutofit lnSpcReduction="10000"/>
          </a:bodyPr>
          <a:lstStyle/>
          <a:p>
            <a:r>
              <a:rPr lang="ja-JP" altLang="en-US" dirty="0"/>
              <a:t>プログラムを書き込むときはソースコード（</a:t>
            </a:r>
            <a:r>
              <a:rPr lang="en-US" altLang="ja-JP" dirty="0"/>
              <a:t>Arduino-IDE</a:t>
            </a:r>
            <a:r>
              <a:rPr lang="ja-JP" altLang="en-US" dirty="0"/>
              <a:t>側に文字で書かれているプログラム）を保存しなければなりません。ここではファイル名</a:t>
            </a:r>
            <a:r>
              <a:rPr lang="ja-JP" altLang="en-US" dirty="0" smtClean="0"/>
              <a:t>に好きな名前を入力</a:t>
            </a:r>
            <a:r>
              <a:rPr lang="ja-JP" altLang="en-US" dirty="0"/>
              <a:t>して</a:t>
            </a:r>
            <a:r>
              <a:rPr lang="en-US" altLang="ja-JP" dirty="0"/>
              <a:t>[</a:t>
            </a:r>
            <a:r>
              <a:rPr lang="ja-JP" altLang="en-US" dirty="0"/>
              <a:t>保存</a:t>
            </a:r>
            <a:r>
              <a:rPr lang="en-US" altLang="ja-JP" dirty="0"/>
              <a:t>]</a:t>
            </a:r>
            <a:r>
              <a:rPr lang="ja-JP" altLang="en-US" dirty="0"/>
              <a:t>ボタンをクリックしましょう。</a:t>
            </a:r>
            <a:endParaRPr lang="en-US" altLang="ja-JP" dirty="0"/>
          </a:p>
          <a:p>
            <a:r>
              <a:rPr lang="en-US" altLang="ja-JP" dirty="0"/>
              <a:t>2</a:t>
            </a:r>
            <a:r>
              <a:rPr lang="ja-JP" altLang="en-US" dirty="0"/>
              <a:t>回目以降の書き込み時は、すでに保存されているファイルに</a:t>
            </a:r>
            <a:r>
              <a:rPr lang="en-US" altLang="ja-JP" dirty="0"/>
              <a:t>[</a:t>
            </a:r>
            <a:r>
              <a:rPr lang="ja-JP" altLang="en-US" dirty="0"/>
              <a:t>書き込み</a:t>
            </a:r>
            <a:r>
              <a:rPr lang="en-US" altLang="ja-JP" dirty="0"/>
              <a:t>]</a:t>
            </a:r>
            <a:r>
              <a:rPr lang="ja-JP" altLang="en-US" dirty="0"/>
              <a:t>ボタンを押したときに上書き保存されます。</a:t>
            </a:r>
            <a:endParaRPr lang="en-US" altLang="ja-JP" dirty="0"/>
          </a:p>
          <a:p>
            <a:endParaRPr kumimoji="1" lang="ja-JP" altLang="en-US" dirty="0"/>
          </a:p>
        </p:txBody>
      </p:sp>
      <p:pic>
        <p:nvPicPr>
          <p:cNvPr id="8" name="図 7"/>
          <p:cNvPicPr>
            <a:picLocks noChangeAspect="1"/>
          </p:cNvPicPr>
          <p:nvPr/>
        </p:nvPicPr>
        <p:blipFill rotWithShape="1">
          <a:blip r:embed="rId2">
            <a:extLst>
              <a:ext uri="{28A0092B-C50C-407E-A947-70E740481C1C}">
                <a14:useLocalDpi xmlns:a14="http://schemas.microsoft.com/office/drawing/2010/main" val="0"/>
              </a:ext>
            </a:extLst>
          </a:blip>
          <a:srcRect t="3800" r="26966" b="4851"/>
          <a:stretch/>
        </p:blipFill>
        <p:spPr>
          <a:xfrm>
            <a:off x="2206030" y="1342011"/>
            <a:ext cx="4731940" cy="3329192"/>
          </a:xfrm>
          <a:prstGeom prst="rect">
            <a:avLst/>
          </a:prstGeom>
        </p:spPr>
      </p:pic>
    </p:spTree>
    <p:extLst>
      <p:ext uri="{BB962C8B-B14F-4D97-AF65-F5344CB8AC3E}">
        <p14:creationId xmlns:p14="http://schemas.microsoft.com/office/powerpoint/2010/main" val="160533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試しに前進させて</a:t>
            </a:r>
            <a:r>
              <a:rPr lang="ja-JP" altLang="en-US" dirty="0" smtClean="0"/>
              <a:t>みる</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21</a:t>
            </a:fld>
            <a:endParaRPr kumimoji="1" lang="ja-JP" altLang="en-US"/>
          </a:p>
        </p:txBody>
      </p:sp>
      <p:sp>
        <p:nvSpPr>
          <p:cNvPr id="6" name="テキスト プレースホルダー 5"/>
          <p:cNvSpPr>
            <a:spLocks noGrp="1"/>
          </p:cNvSpPr>
          <p:nvPr>
            <p:ph type="body" sz="quarter" idx="15"/>
          </p:nvPr>
        </p:nvSpPr>
        <p:spPr>
          <a:xfrm>
            <a:off x="628650" y="4405312"/>
            <a:ext cx="7886700" cy="1775735"/>
          </a:xfrm>
        </p:spPr>
        <p:txBody>
          <a:bodyPr/>
          <a:lstStyle/>
          <a:p>
            <a:r>
              <a:rPr lang="en-US" altLang="ja-JP" dirty="0"/>
              <a:t>[Arduino-IDE]</a:t>
            </a:r>
            <a:r>
              <a:rPr lang="ja-JP" altLang="en-US" dirty="0"/>
              <a:t>の画面に「ボードへの書き込みが完了しました。」と表示されたら、プログラムの書き込み成功です。</a:t>
            </a:r>
            <a:endParaRPr lang="en-US" altLang="ja-JP" dirty="0"/>
          </a:p>
          <a:p>
            <a:endParaRPr kumimoji="1" lang="ja-JP" altLang="en-US" dirty="0"/>
          </a:p>
        </p:txBody>
      </p:sp>
      <p:pic>
        <p:nvPicPr>
          <p:cNvPr id="8" name="図 7"/>
          <p:cNvPicPr>
            <a:picLocks noChangeAspect="1"/>
          </p:cNvPicPr>
          <p:nvPr/>
        </p:nvPicPr>
        <p:blipFill rotWithShape="1">
          <a:blip r:embed="rId2">
            <a:extLst>
              <a:ext uri="{28A0092B-C50C-407E-A947-70E740481C1C}">
                <a14:useLocalDpi xmlns:a14="http://schemas.microsoft.com/office/drawing/2010/main" val="0"/>
              </a:ext>
            </a:extLst>
          </a:blip>
          <a:srcRect l="17573" t="37109" r="921" b="16692"/>
          <a:stretch/>
        </p:blipFill>
        <p:spPr>
          <a:xfrm>
            <a:off x="628651" y="1503875"/>
            <a:ext cx="7886700" cy="2514601"/>
          </a:xfrm>
          <a:prstGeom prst="rect">
            <a:avLst/>
          </a:prstGeom>
        </p:spPr>
      </p:pic>
    </p:spTree>
    <p:extLst>
      <p:ext uri="{BB962C8B-B14F-4D97-AF65-F5344CB8AC3E}">
        <p14:creationId xmlns:p14="http://schemas.microsoft.com/office/powerpoint/2010/main" val="3207430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プログラムを実行する（スイッチ等の名称）</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22</a:t>
            </a:fld>
            <a:endParaRPr kumimoji="1" lang="ja-JP" altLang="en-US"/>
          </a:p>
        </p:txBody>
      </p:sp>
      <p:pic>
        <p:nvPicPr>
          <p:cNvPr id="9" name="図プレースホルダー 8"/>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205" r="205"/>
          <a:stretch>
            <a:fillRect/>
          </a:stretch>
        </p:blipFill>
        <p:spPr>
          <a:xfrm>
            <a:off x="1228725" y="1320706"/>
            <a:ext cx="6686550" cy="5035645"/>
          </a:xfrm>
        </p:spPr>
      </p:pic>
      <p:sp>
        <p:nvSpPr>
          <p:cNvPr id="10" name="四角形吹き出し 9"/>
          <p:cNvSpPr/>
          <p:nvPr/>
        </p:nvSpPr>
        <p:spPr>
          <a:xfrm>
            <a:off x="3186114" y="1412240"/>
            <a:ext cx="1385886" cy="332339"/>
          </a:xfrm>
          <a:prstGeom prst="wedgeRectCallout">
            <a:avLst>
              <a:gd name="adj1" fmla="val 19840"/>
              <a:gd name="adj2" fmla="val 114669"/>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bg1"/>
                </a:solidFill>
              </a:rPr>
              <a:t>電源スイッチ</a:t>
            </a:r>
            <a:endParaRPr lang="ja-JP" altLang="en-US" sz="1400" dirty="0">
              <a:solidFill>
                <a:schemeClr val="bg1"/>
              </a:solidFill>
            </a:endParaRPr>
          </a:p>
        </p:txBody>
      </p:sp>
      <p:sp>
        <p:nvSpPr>
          <p:cNvPr id="12" name="四角形吹き出し 11"/>
          <p:cNvSpPr/>
          <p:nvPr/>
        </p:nvSpPr>
        <p:spPr>
          <a:xfrm>
            <a:off x="3879057" y="2743200"/>
            <a:ext cx="1385886" cy="535539"/>
          </a:xfrm>
          <a:prstGeom prst="wedgeRectCallout">
            <a:avLst>
              <a:gd name="adj1" fmla="val 21307"/>
              <a:gd name="adj2" fmla="val -76944"/>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bg1"/>
                </a:solidFill>
              </a:rPr>
              <a:t>実行</a:t>
            </a:r>
            <a:r>
              <a:rPr lang="ja-JP" altLang="en-US" sz="1400" dirty="0" smtClean="0">
                <a:solidFill>
                  <a:schemeClr val="bg1"/>
                </a:solidFill>
              </a:rPr>
              <a:t>ボタン</a:t>
            </a:r>
            <a:r>
              <a:rPr lang="en-US" altLang="ja-JP" sz="1400" dirty="0" smtClean="0">
                <a:solidFill>
                  <a:schemeClr val="bg1"/>
                </a:solidFill>
              </a:rPr>
              <a:t/>
            </a:r>
            <a:br>
              <a:rPr lang="en-US" altLang="ja-JP" sz="1400" dirty="0" smtClean="0">
                <a:solidFill>
                  <a:schemeClr val="bg1"/>
                </a:solidFill>
              </a:rPr>
            </a:br>
            <a:r>
              <a:rPr lang="ja-JP" altLang="en-US" sz="1400" dirty="0" smtClean="0">
                <a:solidFill>
                  <a:schemeClr val="bg1"/>
                </a:solidFill>
              </a:rPr>
              <a:t>（青ボタン）</a:t>
            </a:r>
            <a:endParaRPr lang="ja-JP" altLang="en-US" sz="1400" dirty="0">
              <a:solidFill>
                <a:schemeClr val="bg1"/>
              </a:solidFill>
            </a:endParaRPr>
          </a:p>
        </p:txBody>
      </p:sp>
      <p:sp>
        <p:nvSpPr>
          <p:cNvPr id="13" name="四角形吹き出し 12"/>
          <p:cNvSpPr/>
          <p:nvPr/>
        </p:nvSpPr>
        <p:spPr>
          <a:xfrm>
            <a:off x="5941536" y="1578409"/>
            <a:ext cx="1587023" cy="535539"/>
          </a:xfrm>
          <a:prstGeom prst="wedgeRectCallout">
            <a:avLst>
              <a:gd name="adj1" fmla="val -61278"/>
              <a:gd name="adj2" fmla="val 4257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bg1"/>
                </a:solidFill>
              </a:rPr>
              <a:t>リセット</a:t>
            </a:r>
            <a:r>
              <a:rPr lang="ja-JP" altLang="en-US" sz="1400" dirty="0" smtClean="0">
                <a:solidFill>
                  <a:schemeClr val="bg1"/>
                </a:solidFill>
              </a:rPr>
              <a:t>ボタン</a:t>
            </a:r>
            <a:r>
              <a:rPr lang="en-US" altLang="ja-JP" sz="1400" dirty="0" smtClean="0">
                <a:solidFill>
                  <a:schemeClr val="bg1"/>
                </a:solidFill>
              </a:rPr>
              <a:t/>
            </a:r>
            <a:br>
              <a:rPr lang="en-US" altLang="ja-JP" sz="1400" dirty="0" smtClean="0">
                <a:solidFill>
                  <a:schemeClr val="bg1"/>
                </a:solidFill>
              </a:rPr>
            </a:br>
            <a:r>
              <a:rPr lang="ja-JP" altLang="en-US" sz="1400" dirty="0" smtClean="0">
                <a:solidFill>
                  <a:schemeClr val="bg1"/>
                </a:solidFill>
              </a:rPr>
              <a:t>（赤ボタン）</a:t>
            </a:r>
            <a:endParaRPr lang="ja-JP" altLang="en-US" sz="1400" dirty="0">
              <a:solidFill>
                <a:schemeClr val="bg1"/>
              </a:solidFill>
            </a:endParaRPr>
          </a:p>
        </p:txBody>
      </p:sp>
      <p:sp>
        <p:nvSpPr>
          <p:cNvPr id="14" name="四角形吹き出し 13"/>
          <p:cNvSpPr/>
          <p:nvPr/>
        </p:nvSpPr>
        <p:spPr>
          <a:xfrm>
            <a:off x="6457950" y="2743200"/>
            <a:ext cx="1282224" cy="335665"/>
          </a:xfrm>
          <a:prstGeom prst="wedgeRectCallout">
            <a:avLst>
              <a:gd name="adj1" fmla="val -61278"/>
              <a:gd name="adj2" fmla="val 4257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bg1"/>
                </a:solidFill>
              </a:rPr>
              <a:t>ボリューム</a:t>
            </a:r>
            <a:r>
              <a:rPr lang="en-US" altLang="ja-JP" sz="1400" dirty="0" smtClean="0">
                <a:solidFill>
                  <a:schemeClr val="bg1"/>
                </a:solidFill>
              </a:rPr>
              <a:t>1</a:t>
            </a:r>
            <a:endParaRPr lang="ja-JP" altLang="en-US" sz="1400" dirty="0">
              <a:solidFill>
                <a:schemeClr val="bg1"/>
              </a:solidFill>
            </a:endParaRPr>
          </a:p>
        </p:txBody>
      </p:sp>
      <p:sp>
        <p:nvSpPr>
          <p:cNvPr id="15" name="四角形吹き出し 14"/>
          <p:cNvSpPr/>
          <p:nvPr/>
        </p:nvSpPr>
        <p:spPr>
          <a:xfrm>
            <a:off x="6457950" y="3670695"/>
            <a:ext cx="1282224" cy="335665"/>
          </a:xfrm>
          <a:prstGeom prst="wedgeRectCallout">
            <a:avLst>
              <a:gd name="adj1" fmla="val -61278"/>
              <a:gd name="adj2" fmla="val 4257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bg1"/>
                </a:solidFill>
              </a:rPr>
              <a:t>ボリューム</a:t>
            </a:r>
            <a:r>
              <a:rPr lang="en-US" altLang="ja-JP" sz="1400" dirty="0" smtClean="0">
                <a:solidFill>
                  <a:schemeClr val="bg1"/>
                </a:solidFill>
              </a:rPr>
              <a:t>2</a:t>
            </a:r>
            <a:endParaRPr lang="ja-JP" altLang="en-US" sz="1400" dirty="0">
              <a:solidFill>
                <a:schemeClr val="bg1"/>
              </a:solidFill>
            </a:endParaRPr>
          </a:p>
        </p:txBody>
      </p:sp>
    </p:spTree>
    <p:extLst>
      <p:ext uri="{BB962C8B-B14F-4D97-AF65-F5344CB8AC3E}">
        <p14:creationId xmlns:p14="http://schemas.microsoft.com/office/powerpoint/2010/main" val="2684624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プログラムを実行する（実行手順）</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23</a:t>
            </a:fld>
            <a:endParaRPr kumimoji="1" lang="ja-JP" altLang="en-US"/>
          </a:p>
        </p:txBody>
      </p:sp>
      <p:sp>
        <p:nvSpPr>
          <p:cNvPr id="6" name="テキスト プレースホルダー 5"/>
          <p:cNvSpPr>
            <a:spLocks noGrp="1"/>
          </p:cNvSpPr>
          <p:nvPr>
            <p:ph type="body" sz="quarter" idx="15"/>
          </p:nvPr>
        </p:nvSpPr>
        <p:spPr/>
        <p:txBody>
          <a:bodyPr/>
          <a:lstStyle/>
          <a:p>
            <a:r>
              <a:rPr kumimoji="1" lang="ja-JP" altLang="en-US" dirty="0" smtClean="0"/>
              <a:t>電源スイッチを</a:t>
            </a:r>
            <a:r>
              <a:rPr kumimoji="1" lang="en-US" altLang="ja-JP" dirty="0" smtClean="0"/>
              <a:t>ON</a:t>
            </a:r>
            <a:r>
              <a:rPr kumimoji="1" lang="ja-JP" altLang="en-US" dirty="0" smtClean="0"/>
              <a:t>にします。</a:t>
            </a:r>
            <a:endParaRPr kumimoji="1" lang="ja-JP" altLang="en-US" dirty="0"/>
          </a:p>
        </p:txBody>
      </p:sp>
      <p:sp>
        <p:nvSpPr>
          <p:cNvPr id="7" name="テキスト プレースホルダー 6"/>
          <p:cNvSpPr>
            <a:spLocks noGrp="1"/>
          </p:cNvSpPr>
          <p:nvPr>
            <p:ph type="body" sz="quarter" idx="16"/>
          </p:nvPr>
        </p:nvSpPr>
        <p:spPr/>
        <p:txBody>
          <a:bodyPr>
            <a:normAutofit/>
          </a:bodyPr>
          <a:lstStyle/>
          <a:p>
            <a:r>
              <a:rPr kumimoji="1" lang="ja-JP" altLang="en-US" dirty="0" smtClean="0"/>
              <a:t>青ボタン（実行ボタン）を押すと、プログラムがスタートします。</a:t>
            </a:r>
            <a:r>
              <a:rPr lang="ja-JP" altLang="en-US" dirty="0" smtClean="0"/>
              <a:t>最初は</a:t>
            </a:r>
            <a:r>
              <a:rPr lang="en-US" altLang="ja-JP" dirty="0" err="1" smtClean="0"/>
              <a:t>FabWalker</a:t>
            </a:r>
            <a:r>
              <a:rPr lang="ja-JP" altLang="en-US" dirty="0" smtClean="0"/>
              <a:t> </a:t>
            </a:r>
            <a:r>
              <a:rPr lang="en-US" altLang="ja-JP" dirty="0" smtClean="0"/>
              <a:t>ε</a:t>
            </a:r>
            <a:r>
              <a:rPr lang="ja-JP" altLang="en-US" dirty="0" smtClean="0"/>
              <a:t>が以下のよう</a:t>
            </a:r>
            <a:r>
              <a:rPr lang="ja-JP" altLang="en-US" smtClean="0"/>
              <a:t>に歩くサンプルプログラム</a:t>
            </a:r>
            <a:r>
              <a:rPr lang="ja-JP" altLang="en-US" dirty="0" smtClean="0"/>
              <a:t>が入っています。</a:t>
            </a:r>
            <a:endParaRPr lang="en-US" altLang="ja-JP" dirty="0"/>
          </a:p>
        </p:txBody>
      </p:sp>
      <p:pic>
        <p:nvPicPr>
          <p:cNvPr id="8" name="図プレースホルダー 8"/>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l="258" r="258"/>
          <a:stretch/>
        </p:blipFill>
        <p:spPr>
          <a:prstGeom prst="rect">
            <a:avLst/>
          </a:prstGeom>
        </p:spPr>
      </p:pic>
      <p:sp>
        <p:nvSpPr>
          <p:cNvPr id="10" name="左矢印 9"/>
          <p:cNvSpPr/>
          <p:nvPr/>
        </p:nvSpPr>
        <p:spPr>
          <a:xfrm>
            <a:off x="1977167" y="2001519"/>
            <a:ext cx="684753" cy="419771"/>
          </a:xfrm>
          <a:prstGeom prst="leftArrow">
            <a:avLst/>
          </a:prstGeom>
          <a:ln w="1905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dirty="0" smtClean="0"/>
              <a:t>ON</a:t>
            </a:r>
            <a:endParaRPr kumimoji="1" lang="ja-JP" altLang="en-US" dirty="0"/>
          </a:p>
        </p:txBody>
      </p:sp>
      <p:pic>
        <p:nvPicPr>
          <p:cNvPr id="11" name="図プレースホルダー 8"/>
          <p:cNvPicPr>
            <a:picLocks noGrp="1" noChangeAspect="1"/>
          </p:cNvPicPr>
          <p:nvPr>
            <p:ph type="pic" sz="quarter" idx="14"/>
          </p:nvPr>
        </p:nvPicPr>
        <p:blipFill rotWithShape="1">
          <a:blip r:embed="rId2" cstate="print">
            <a:extLst>
              <a:ext uri="{28A0092B-C50C-407E-A947-70E740481C1C}">
                <a14:useLocalDpi xmlns:a14="http://schemas.microsoft.com/office/drawing/2010/main" val="0"/>
              </a:ext>
            </a:extLst>
          </a:blip>
          <a:srcRect l="258" r="258"/>
          <a:stretch/>
        </p:blipFill>
        <p:spPr>
          <a:prstGeom prst="rect">
            <a:avLst/>
          </a:prstGeom>
        </p:spPr>
      </p:pic>
      <p:sp>
        <p:nvSpPr>
          <p:cNvPr id="12" name="円/楕円 11"/>
          <p:cNvSpPr/>
          <p:nvPr/>
        </p:nvSpPr>
        <p:spPr>
          <a:xfrm>
            <a:off x="6501161" y="2269021"/>
            <a:ext cx="725170" cy="762000"/>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吹き出し 12"/>
          <p:cNvSpPr/>
          <p:nvPr/>
        </p:nvSpPr>
        <p:spPr>
          <a:xfrm>
            <a:off x="1397954" y="3046446"/>
            <a:ext cx="1385886" cy="332339"/>
          </a:xfrm>
          <a:prstGeom prst="wedgeRectCallout">
            <a:avLst>
              <a:gd name="adj1" fmla="val 21306"/>
              <a:gd name="adj2" fmla="val -108501"/>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solidFill>
                  <a:schemeClr val="bg1"/>
                </a:solidFill>
              </a:rPr>
              <a:t>電源スイッチ</a:t>
            </a:r>
            <a:endParaRPr lang="ja-JP" altLang="en-US" sz="1400" dirty="0">
              <a:solidFill>
                <a:schemeClr val="bg1"/>
              </a:solidFill>
            </a:endParaRPr>
          </a:p>
        </p:txBody>
      </p:sp>
      <p:sp>
        <p:nvSpPr>
          <p:cNvPr id="14" name="四角形吹き出し 13"/>
          <p:cNvSpPr/>
          <p:nvPr/>
        </p:nvSpPr>
        <p:spPr>
          <a:xfrm>
            <a:off x="5840445" y="3270970"/>
            <a:ext cx="1385886" cy="535539"/>
          </a:xfrm>
          <a:prstGeom prst="wedgeRectCallout">
            <a:avLst>
              <a:gd name="adj1" fmla="val 21307"/>
              <a:gd name="adj2" fmla="val -76944"/>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bg1"/>
                </a:solidFill>
              </a:rPr>
              <a:t>実行</a:t>
            </a:r>
            <a:r>
              <a:rPr lang="ja-JP" altLang="en-US" sz="1400" dirty="0" smtClean="0">
                <a:solidFill>
                  <a:schemeClr val="bg1"/>
                </a:solidFill>
              </a:rPr>
              <a:t>ボタン</a:t>
            </a:r>
            <a:r>
              <a:rPr lang="en-US" altLang="ja-JP" sz="1400" dirty="0" smtClean="0">
                <a:solidFill>
                  <a:schemeClr val="bg1"/>
                </a:solidFill>
              </a:rPr>
              <a:t/>
            </a:r>
            <a:br>
              <a:rPr lang="en-US" altLang="ja-JP" sz="1400" dirty="0" smtClean="0">
                <a:solidFill>
                  <a:schemeClr val="bg1"/>
                </a:solidFill>
              </a:rPr>
            </a:br>
            <a:r>
              <a:rPr lang="ja-JP" altLang="en-US" sz="1400" dirty="0" smtClean="0">
                <a:solidFill>
                  <a:schemeClr val="bg1"/>
                </a:solidFill>
              </a:rPr>
              <a:t>（青ボタン）</a:t>
            </a:r>
            <a:endParaRPr lang="ja-JP" altLang="en-US" sz="1400" dirty="0">
              <a:solidFill>
                <a:schemeClr val="bg1"/>
              </a:solidFill>
            </a:endParaRPr>
          </a:p>
        </p:txBody>
      </p:sp>
      <p:sp>
        <p:nvSpPr>
          <p:cNvPr id="15" name="正方形/長方形 14"/>
          <p:cNvSpPr/>
          <p:nvPr/>
        </p:nvSpPr>
        <p:spPr>
          <a:xfrm>
            <a:off x="4724400" y="5533071"/>
            <a:ext cx="3581400" cy="643604"/>
          </a:xfrm>
          <a:prstGeom prst="rect">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b="1" dirty="0">
                <a:solidFill>
                  <a:schemeClr val="tx1"/>
                </a:solidFill>
              </a:rPr>
              <a:t>スタート → 数歩前進（</a:t>
            </a:r>
            <a:r>
              <a:rPr lang="en-US" altLang="ja-JP" sz="1200" b="1" dirty="0">
                <a:solidFill>
                  <a:schemeClr val="tx1"/>
                </a:solidFill>
              </a:rPr>
              <a:t>LED</a:t>
            </a:r>
            <a:r>
              <a:rPr lang="ja-JP" altLang="en-US" sz="1200" b="1" dirty="0">
                <a:solidFill>
                  <a:schemeClr val="tx1"/>
                </a:solidFill>
              </a:rPr>
              <a:t>点灯） → </a:t>
            </a:r>
            <a:r>
              <a:rPr lang="en-US" altLang="ja-JP" sz="1200" b="1" dirty="0">
                <a:solidFill>
                  <a:schemeClr val="tx1"/>
                </a:solidFill>
              </a:rPr>
              <a:t>1</a:t>
            </a:r>
            <a:r>
              <a:rPr lang="ja-JP" altLang="en-US" sz="1200" b="1" dirty="0">
                <a:solidFill>
                  <a:schemeClr val="tx1"/>
                </a:solidFill>
              </a:rPr>
              <a:t>秒停止</a:t>
            </a:r>
            <a:r>
              <a:rPr lang="en-US" altLang="ja-JP" sz="1200" b="1" dirty="0">
                <a:solidFill>
                  <a:schemeClr val="tx1"/>
                </a:solidFill>
              </a:rPr>
              <a:t/>
            </a:r>
            <a:br>
              <a:rPr lang="en-US" altLang="ja-JP" sz="1200" b="1" dirty="0">
                <a:solidFill>
                  <a:schemeClr val="tx1"/>
                </a:solidFill>
              </a:rPr>
            </a:br>
            <a:r>
              <a:rPr lang="ja-JP" altLang="en-US" sz="1200" b="1" dirty="0">
                <a:solidFill>
                  <a:schemeClr val="tx1"/>
                </a:solidFill>
              </a:rPr>
              <a:t>→ 数歩後退（</a:t>
            </a:r>
            <a:r>
              <a:rPr lang="en-US" altLang="ja-JP" sz="1200" b="1" dirty="0">
                <a:solidFill>
                  <a:schemeClr val="tx1"/>
                </a:solidFill>
              </a:rPr>
              <a:t>LED</a:t>
            </a:r>
            <a:r>
              <a:rPr lang="ja-JP" altLang="en-US" sz="1200" b="1" dirty="0">
                <a:solidFill>
                  <a:schemeClr val="tx1"/>
                </a:solidFill>
              </a:rPr>
              <a:t>消灯） → </a:t>
            </a:r>
            <a:r>
              <a:rPr lang="en-US" altLang="ja-JP" sz="1200" b="1" dirty="0">
                <a:solidFill>
                  <a:schemeClr val="tx1"/>
                </a:solidFill>
              </a:rPr>
              <a:t>1</a:t>
            </a:r>
            <a:r>
              <a:rPr lang="ja-JP" altLang="en-US" sz="1200" b="1" dirty="0">
                <a:solidFill>
                  <a:schemeClr val="tx1"/>
                </a:solidFill>
              </a:rPr>
              <a:t>秒停止 → 最初に戻る</a:t>
            </a:r>
            <a:endParaRPr lang="en-US" altLang="ja-JP" sz="1200" b="1" dirty="0">
              <a:solidFill>
                <a:schemeClr val="tx1"/>
              </a:solidFill>
            </a:endParaRPr>
          </a:p>
        </p:txBody>
      </p:sp>
    </p:spTree>
    <p:extLst>
      <p:ext uri="{BB962C8B-B14F-4D97-AF65-F5344CB8AC3E}">
        <p14:creationId xmlns:p14="http://schemas.microsoft.com/office/powerpoint/2010/main" val="301385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プログラムを実行する（動きを止める）</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24</a:t>
            </a:fld>
            <a:endParaRPr kumimoji="1" lang="ja-JP" altLang="en-US"/>
          </a:p>
        </p:txBody>
      </p:sp>
      <p:sp>
        <p:nvSpPr>
          <p:cNvPr id="6" name="テキスト プレースホルダー 5"/>
          <p:cNvSpPr>
            <a:spLocks noGrp="1"/>
          </p:cNvSpPr>
          <p:nvPr>
            <p:ph type="body" sz="quarter" idx="15"/>
          </p:nvPr>
        </p:nvSpPr>
        <p:spPr/>
        <p:txBody>
          <a:bodyPr/>
          <a:lstStyle/>
          <a:p>
            <a:r>
              <a:rPr kumimoji="1" lang="ja-JP" altLang="en-US" dirty="0" smtClean="0"/>
              <a:t>赤ボタン（リセットボタン）を押すと、プログラムを停止してスタンバイ状態になります。</a:t>
            </a:r>
            <a:endParaRPr kumimoji="1" lang="ja-JP" altLang="en-US" dirty="0"/>
          </a:p>
        </p:txBody>
      </p:sp>
      <p:sp>
        <p:nvSpPr>
          <p:cNvPr id="7" name="テキスト プレースホルダー 6"/>
          <p:cNvSpPr>
            <a:spLocks noGrp="1"/>
          </p:cNvSpPr>
          <p:nvPr>
            <p:ph type="body" sz="quarter" idx="16"/>
          </p:nvPr>
        </p:nvSpPr>
        <p:spPr/>
        <p:txBody>
          <a:bodyPr>
            <a:normAutofit/>
          </a:bodyPr>
          <a:lstStyle/>
          <a:p>
            <a:r>
              <a:rPr lang="ja-JP" altLang="en-US" dirty="0" smtClean="0"/>
              <a:t>電源スイッチを</a:t>
            </a:r>
            <a:r>
              <a:rPr lang="en-US" altLang="ja-JP" dirty="0" smtClean="0"/>
              <a:t>OFF</a:t>
            </a:r>
            <a:r>
              <a:rPr lang="ja-JP" altLang="en-US" dirty="0" smtClean="0"/>
              <a:t>にします。</a:t>
            </a:r>
            <a:r>
              <a:rPr lang="en-US" altLang="ja-JP" dirty="0" smtClean="0"/>
              <a:t/>
            </a:r>
            <a:br>
              <a:rPr lang="en-US" altLang="ja-JP" dirty="0" smtClean="0"/>
            </a:br>
            <a:r>
              <a:rPr lang="ja-JP" altLang="en-US" dirty="0" smtClean="0"/>
              <a:t>モーターの動作が止まっていても電源スイッチが</a:t>
            </a:r>
            <a:r>
              <a:rPr lang="en-US" altLang="ja-JP" dirty="0" smtClean="0"/>
              <a:t>ON</a:t>
            </a:r>
            <a:r>
              <a:rPr lang="ja-JP" altLang="en-US" dirty="0" smtClean="0"/>
              <a:t>のまま（スタンバイ状態など）だと少しずつ電池を消耗するので、使わないときは必ず電源スイッチを</a:t>
            </a:r>
            <a:r>
              <a:rPr lang="en-US" altLang="ja-JP" dirty="0" smtClean="0"/>
              <a:t>OFF</a:t>
            </a:r>
            <a:r>
              <a:rPr lang="ja-JP" altLang="en-US" dirty="0" smtClean="0"/>
              <a:t>にしましょう。</a:t>
            </a:r>
            <a:endParaRPr lang="en-US" altLang="ja-JP" dirty="0" smtClean="0"/>
          </a:p>
        </p:txBody>
      </p:sp>
      <p:pic>
        <p:nvPicPr>
          <p:cNvPr id="8" name="図プレースホルダー 8"/>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l="258" r="258"/>
          <a:stretch/>
        </p:blipFill>
        <p:spPr>
          <a:prstGeom prst="rect">
            <a:avLst/>
          </a:prstGeom>
        </p:spPr>
      </p:pic>
      <p:pic>
        <p:nvPicPr>
          <p:cNvPr id="11" name="図プレースホルダー 8"/>
          <p:cNvPicPr>
            <a:picLocks noGrp="1" noChangeAspect="1"/>
          </p:cNvPicPr>
          <p:nvPr>
            <p:ph type="pic" sz="quarter" idx="14"/>
          </p:nvPr>
        </p:nvPicPr>
        <p:blipFill rotWithShape="1">
          <a:blip r:embed="rId2" cstate="print">
            <a:extLst>
              <a:ext uri="{28A0092B-C50C-407E-A947-70E740481C1C}">
                <a14:useLocalDpi xmlns:a14="http://schemas.microsoft.com/office/drawing/2010/main" val="0"/>
              </a:ext>
            </a:extLst>
          </a:blip>
          <a:srcRect l="258" r="258"/>
          <a:stretch/>
        </p:blipFill>
        <p:spPr>
          <a:prstGeom prst="rect">
            <a:avLst/>
          </a:prstGeom>
        </p:spPr>
      </p:pic>
      <p:sp>
        <p:nvSpPr>
          <p:cNvPr id="12" name="円/楕円 11"/>
          <p:cNvSpPr/>
          <p:nvPr/>
        </p:nvSpPr>
        <p:spPr>
          <a:xfrm>
            <a:off x="3097561" y="2279181"/>
            <a:ext cx="725170" cy="762000"/>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右矢印 3"/>
          <p:cNvSpPr/>
          <p:nvPr/>
        </p:nvSpPr>
        <p:spPr>
          <a:xfrm>
            <a:off x="6028275" y="1981662"/>
            <a:ext cx="697645" cy="416098"/>
          </a:xfrm>
          <a:prstGeom prst="rightArrow">
            <a:avLst/>
          </a:prstGeom>
          <a:ln w="1905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dirty="0" smtClean="0"/>
              <a:t>OFF</a:t>
            </a:r>
            <a:endParaRPr kumimoji="1" lang="ja-JP" altLang="en-US" dirty="0"/>
          </a:p>
        </p:txBody>
      </p:sp>
      <p:sp>
        <p:nvSpPr>
          <p:cNvPr id="10" name="四角形吹き出し 9"/>
          <p:cNvSpPr/>
          <p:nvPr/>
        </p:nvSpPr>
        <p:spPr>
          <a:xfrm>
            <a:off x="2235708" y="3281130"/>
            <a:ext cx="1587023" cy="535539"/>
          </a:xfrm>
          <a:prstGeom prst="wedgeRectCallout">
            <a:avLst>
              <a:gd name="adj1" fmla="val 23227"/>
              <a:gd name="adj2" fmla="val -78841"/>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bg1"/>
                </a:solidFill>
              </a:rPr>
              <a:t>リセット</a:t>
            </a:r>
            <a:r>
              <a:rPr lang="ja-JP" altLang="en-US" sz="1400" dirty="0" smtClean="0">
                <a:solidFill>
                  <a:schemeClr val="bg1"/>
                </a:solidFill>
              </a:rPr>
              <a:t>ボタン</a:t>
            </a:r>
            <a:r>
              <a:rPr lang="en-US" altLang="ja-JP" sz="1400" dirty="0" smtClean="0">
                <a:solidFill>
                  <a:schemeClr val="bg1"/>
                </a:solidFill>
              </a:rPr>
              <a:t/>
            </a:r>
            <a:br>
              <a:rPr lang="en-US" altLang="ja-JP" sz="1400" dirty="0" smtClean="0">
                <a:solidFill>
                  <a:schemeClr val="bg1"/>
                </a:solidFill>
              </a:rPr>
            </a:br>
            <a:r>
              <a:rPr lang="ja-JP" altLang="en-US" sz="1400" dirty="0" smtClean="0">
                <a:solidFill>
                  <a:schemeClr val="bg1"/>
                </a:solidFill>
              </a:rPr>
              <a:t>（赤ボタン）</a:t>
            </a:r>
            <a:endParaRPr lang="ja-JP" altLang="en-US" sz="1400" dirty="0">
              <a:solidFill>
                <a:schemeClr val="bg1"/>
              </a:solidFill>
            </a:endParaRPr>
          </a:p>
        </p:txBody>
      </p:sp>
    </p:spTree>
    <p:extLst>
      <p:ext uri="{BB962C8B-B14F-4D97-AF65-F5344CB8AC3E}">
        <p14:creationId xmlns:p14="http://schemas.microsoft.com/office/powerpoint/2010/main" val="2303200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プログラムを実行する</a:t>
            </a:r>
            <a:r>
              <a:rPr kumimoji="1" lang="ja-JP" altLang="en-US" dirty="0" smtClean="0"/>
              <a:t>（歩幅・スピードを調整）</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25</a:t>
            </a:fld>
            <a:endParaRPr kumimoji="1" lang="ja-JP" altLang="en-US"/>
          </a:p>
        </p:txBody>
      </p:sp>
      <p:pic>
        <p:nvPicPr>
          <p:cNvPr id="9" name="図プレースホルダー 8"/>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l="56204" t="5449" r="13229" b="21715"/>
          <a:stretch/>
        </p:blipFill>
        <p:spPr>
          <a:xfrm rot="5400000">
            <a:off x="3597909" y="1686559"/>
            <a:ext cx="2052321" cy="3667761"/>
          </a:xfrm>
        </p:spPr>
      </p:pic>
      <p:sp>
        <p:nvSpPr>
          <p:cNvPr id="10" name="テキスト ボックス 9"/>
          <p:cNvSpPr txBox="1"/>
          <p:nvPr/>
        </p:nvSpPr>
        <p:spPr>
          <a:xfrm>
            <a:off x="1022406" y="1492181"/>
            <a:ext cx="7099188" cy="646331"/>
          </a:xfrm>
          <a:prstGeom prst="rect">
            <a:avLst/>
          </a:prstGeom>
          <a:noFill/>
        </p:spPr>
        <p:txBody>
          <a:bodyPr wrap="none" rtlCol="0">
            <a:spAutoFit/>
          </a:bodyPr>
          <a:lstStyle/>
          <a:p>
            <a:r>
              <a:rPr kumimoji="1" lang="ja-JP" altLang="en-US" dirty="0" smtClean="0"/>
              <a:t>制御基板についているボリュームによって</a:t>
            </a:r>
            <a:r>
              <a:rPr kumimoji="1" lang="en-US" altLang="ja-JP" dirty="0" err="1" smtClean="0"/>
              <a:t>FabWalker</a:t>
            </a:r>
            <a:r>
              <a:rPr kumimoji="1" lang="ja-JP" altLang="en-US" dirty="0" smtClean="0"/>
              <a:t> </a:t>
            </a:r>
            <a:r>
              <a:rPr kumimoji="1" lang="en-US" altLang="ja-JP" dirty="0" smtClean="0"/>
              <a:t>ε</a:t>
            </a:r>
            <a:r>
              <a:rPr kumimoji="1" lang="ja-JP" altLang="en-US" dirty="0" smtClean="0"/>
              <a:t>が歩くときの</a:t>
            </a:r>
            <a:r>
              <a:rPr kumimoji="1" lang="en-US" altLang="ja-JP" dirty="0" smtClean="0"/>
              <a:t/>
            </a:r>
            <a:br>
              <a:rPr kumimoji="1" lang="en-US" altLang="ja-JP" dirty="0" smtClean="0"/>
            </a:br>
            <a:r>
              <a:rPr kumimoji="1" lang="ja-JP" altLang="en-US" dirty="0" smtClean="0"/>
              <a:t>歩幅と歩行スピードを調整することができます。</a:t>
            </a:r>
            <a:endParaRPr kumimoji="1" lang="ja-JP" altLang="en-US" dirty="0"/>
          </a:p>
        </p:txBody>
      </p:sp>
      <p:sp>
        <p:nvSpPr>
          <p:cNvPr id="11" name="四角形吹き出し 10"/>
          <p:cNvSpPr/>
          <p:nvPr/>
        </p:nvSpPr>
        <p:spPr>
          <a:xfrm>
            <a:off x="4624069" y="4366827"/>
            <a:ext cx="1385886" cy="535539"/>
          </a:xfrm>
          <a:prstGeom prst="wedgeRectCallout">
            <a:avLst>
              <a:gd name="adj1" fmla="val -21213"/>
              <a:gd name="adj2" fmla="val -10160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smtClean="0">
                <a:solidFill>
                  <a:schemeClr val="bg1"/>
                </a:solidFill>
              </a:rPr>
              <a:t>RV1</a:t>
            </a:r>
          </a:p>
          <a:p>
            <a:pPr algn="ctr"/>
            <a:r>
              <a:rPr lang="ja-JP" altLang="en-US" sz="1400" dirty="0" smtClean="0">
                <a:solidFill>
                  <a:schemeClr val="bg1"/>
                </a:solidFill>
              </a:rPr>
              <a:t>歩幅を調整</a:t>
            </a:r>
            <a:endParaRPr lang="ja-JP" altLang="en-US" sz="1400" dirty="0">
              <a:solidFill>
                <a:schemeClr val="bg1"/>
              </a:solidFill>
            </a:endParaRPr>
          </a:p>
        </p:txBody>
      </p:sp>
      <p:sp>
        <p:nvSpPr>
          <p:cNvPr id="12" name="四角形吹き出し 11"/>
          <p:cNvSpPr/>
          <p:nvPr/>
        </p:nvSpPr>
        <p:spPr>
          <a:xfrm>
            <a:off x="2901949" y="4366828"/>
            <a:ext cx="1586515" cy="535539"/>
          </a:xfrm>
          <a:prstGeom prst="wedgeRectCallout">
            <a:avLst>
              <a:gd name="adj1" fmla="val 19764"/>
              <a:gd name="adj2" fmla="val -101607"/>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smtClean="0">
                <a:solidFill>
                  <a:schemeClr val="bg1"/>
                </a:solidFill>
              </a:rPr>
              <a:t>RV2</a:t>
            </a:r>
          </a:p>
          <a:p>
            <a:pPr algn="ctr"/>
            <a:r>
              <a:rPr lang="ja-JP" altLang="en-US" sz="1400" dirty="0" smtClean="0">
                <a:solidFill>
                  <a:schemeClr val="bg1"/>
                </a:solidFill>
              </a:rPr>
              <a:t>スピードを調整</a:t>
            </a:r>
            <a:endParaRPr lang="ja-JP" altLang="en-US" sz="1400" dirty="0">
              <a:solidFill>
                <a:schemeClr val="bg1"/>
              </a:solidFill>
            </a:endParaRPr>
          </a:p>
        </p:txBody>
      </p:sp>
      <p:sp>
        <p:nvSpPr>
          <p:cNvPr id="13" name="テキスト ボックス 12"/>
          <p:cNvSpPr txBox="1"/>
          <p:nvPr/>
        </p:nvSpPr>
        <p:spPr>
          <a:xfrm>
            <a:off x="4624069" y="5092643"/>
            <a:ext cx="3635932" cy="523220"/>
          </a:xfrm>
          <a:prstGeom prst="rect">
            <a:avLst/>
          </a:prstGeom>
          <a:noFill/>
        </p:spPr>
        <p:txBody>
          <a:bodyPr wrap="none" rtlCol="0">
            <a:spAutoFit/>
          </a:bodyPr>
          <a:lstStyle/>
          <a:p>
            <a:r>
              <a:rPr kumimoji="1" lang="en-US" altLang="ja-JP" sz="1400" dirty="0" smtClean="0"/>
              <a:t>RV1:</a:t>
            </a:r>
            <a:r>
              <a:rPr kumimoji="1" lang="ja-JP" altLang="en-US" sz="1400" dirty="0" smtClean="0"/>
              <a:t> 時計回りに回すと歩幅が大きくなる</a:t>
            </a:r>
            <a:endParaRPr kumimoji="1" lang="en-US" altLang="ja-JP" sz="1400" dirty="0" smtClean="0"/>
          </a:p>
          <a:p>
            <a:r>
              <a:rPr kumimoji="1" lang="ja-JP" altLang="en-US" sz="1400" dirty="0" smtClean="0"/>
              <a:t>　　 反時計回りに回すと歩幅が小さくなる</a:t>
            </a:r>
            <a:endParaRPr kumimoji="1" lang="ja-JP" altLang="en-US" sz="1400" dirty="0"/>
          </a:p>
        </p:txBody>
      </p:sp>
      <p:sp>
        <p:nvSpPr>
          <p:cNvPr id="14" name="テキスト ボックス 13"/>
          <p:cNvSpPr txBox="1"/>
          <p:nvPr/>
        </p:nvSpPr>
        <p:spPr>
          <a:xfrm>
            <a:off x="672996" y="5092643"/>
            <a:ext cx="3815468" cy="523220"/>
          </a:xfrm>
          <a:prstGeom prst="rect">
            <a:avLst/>
          </a:prstGeom>
          <a:noFill/>
        </p:spPr>
        <p:txBody>
          <a:bodyPr wrap="none" rtlCol="0">
            <a:spAutoFit/>
          </a:bodyPr>
          <a:lstStyle/>
          <a:p>
            <a:r>
              <a:rPr kumimoji="1" lang="en-US" altLang="ja-JP" sz="1400" dirty="0" smtClean="0"/>
              <a:t>RV2:</a:t>
            </a:r>
            <a:r>
              <a:rPr kumimoji="1" lang="ja-JP" altLang="en-US" sz="1400" dirty="0" smtClean="0"/>
              <a:t> 時計回りに回すとスピードが速くなる</a:t>
            </a:r>
            <a:endParaRPr kumimoji="1" lang="en-US" altLang="ja-JP" sz="1400" dirty="0" smtClean="0"/>
          </a:p>
          <a:p>
            <a:r>
              <a:rPr kumimoji="1" lang="ja-JP" altLang="en-US" sz="1400" dirty="0" smtClean="0"/>
              <a:t>　　 反時計回りに回すとスピードが速くなる</a:t>
            </a:r>
            <a:endParaRPr kumimoji="1" lang="ja-JP" altLang="en-US" sz="1400" dirty="0"/>
          </a:p>
        </p:txBody>
      </p:sp>
    </p:spTree>
    <p:extLst>
      <p:ext uri="{BB962C8B-B14F-4D97-AF65-F5344CB8AC3E}">
        <p14:creationId xmlns:p14="http://schemas.microsoft.com/office/powerpoint/2010/main" val="2203006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smtClean="0"/>
              <a:t>トラブルシューティング</a:t>
            </a:r>
            <a:r>
              <a:rPr lang="en-US" altLang="ja-JP" dirty="0" smtClean="0"/>
              <a:t/>
            </a:r>
            <a:br>
              <a:rPr lang="en-US" altLang="ja-JP" dirty="0" smtClean="0"/>
            </a:br>
            <a:r>
              <a:rPr lang="ja-JP" altLang="en-US" dirty="0" smtClean="0"/>
              <a:t>（</a:t>
            </a:r>
            <a:r>
              <a:rPr lang="ja-JP" altLang="en-US" dirty="0"/>
              <a:t>はじめに</a:t>
            </a:r>
            <a:r>
              <a:rPr lang="ja-JP" altLang="en-US" dirty="0" smtClean="0"/>
              <a:t>）</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26</a:t>
            </a:fld>
            <a:endParaRPr kumimoji="1" lang="ja-JP" altLang="en-US"/>
          </a:p>
        </p:txBody>
      </p:sp>
      <p:sp>
        <p:nvSpPr>
          <p:cNvPr id="6" name="テキスト プレースホルダー 5"/>
          <p:cNvSpPr>
            <a:spLocks noGrp="1"/>
          </p:cNvSpPr>
          <p:nvPr>
            <p:ph type="body" sz="quarter" idx="15"/>
          </p:nvPr>
        </p:nvSpPr>
        <p:spPr>
          <a:xfrm>
            <a:off x="628650" y="4786460"/>
            <a:ext cx="7886700" cy="1394587"/>
          </a:xfrm>
        </p:spPr>
        <p:txBody>
          <a:bodyPr>
            <a:normAutofit/>
          </a:bodyPr>
          <a:lstStyle/>
          <a:p>
            <a:r>
              <a:rPr lang="en-US" altLang="ja-JP" dirty="0"/>
              <a:t>[</a:t>
            </a:r>
            <a:r>
              <a:rPr lang="ja-JP" altLang="en-US" dirty="0"/>
              <a:t>書き込み</a:t>
            </a:r>
            <a:r>
              <a:rPr lang="en-US" altLang="ja-JP" dirty="0"/>
              <a:t>]</a:t>
            </a:r>
            <a:r>
              <a:rPr lang="ja-JP" altLang="en-US" dirty="0"/>
              <a:t>ボタンをクリックしてプログラムを書き込むときに、設定が間違っていたり</a:t>
            </a:r>
            <a:r>
              <a:rPr lang="en-US" altLang="ja-JP" dirty="0"/>
              <a:t>USB</a:t>
            </a:r>
            <a:r>
              <a:rPr lang="ja-JP" altLang="en-US" dirty="0"/>
              <a:t>ケーブルが接続されていなかったりすると、エラーメッセージが出てプログラムを書き込めないときがあります。こういうときはエラーメッセージに何が表示されているかをよく見て、落ち着いて対処しましょう。</a:t>
            </a:r>
            <a:endParaRPr lang="en-US" altLang="ja-JP" dirty="0"/>
          </a:p>
          <a:p>
            <a:r>
              <a:rPr lang="ja-JP" altLang="en-US" dirty="0"/>
              <a:t>よく出るエラーメッセージとその対処方法をこの後に示します。</a:t>
            </a:r>
          </a:p>
          <a:p>
            <a:endParaRPr kumimoji="1" lang="ja-JP" altLang="en-US" dirty="0"/>
          </a:p>
        </p:txBody>
      </p:sp>
      <p:pic>
        <p:nvPicPr>
          <p:cNvPr id="8" name="図 7"/>
          <p:cNvPicPr>
            <a:picLocks noChangeAspect="1"/>
          </p:cNvPicPr>
          <p:nvPr/>
        </p:nvPicPr>
        <p:blipFill rotWithShape="1">
          <a:blip r:embed="rId2">
            <a:extLst>
              <a:ext uri="{28A0092B-C50C-407E-A947-70E740481C1C}">
                <a14:useLocalDpi xmlns:a14="http://schemas.microsoft.com/office/drawing/2010/main" val="0"/>
              </a:ext>
            </a:extLst>
          </a:blip>
          <a:srcRect l="3963" t="71733" r="2889" b="4246"/>
          <a:stretch/>
        </p:blipFill>
        <p:spPr>
          <a:xfrm>
            <a:off x="2135874" y="1368035"/>
            <a:ext cx="4872251" cy="1088482"/>
          </a:xfrm>
          <a:prstGeom prst="rect">
            <a:avLst/>
          </a:prstGeom>
        </p:spPr>
      </p:pic>
      <p:pic>
        <p:nvPicPr>
          <p:cNvPr id="9" name="図 8"/>
          <p:cNvPicPr>
            <a:picLocks noChangeAspect="1"/>
          </p:cNvPicPr>
          <p:nvPr/>
        </p:nvPicPr>
        <p:blipFill rotWithShape="1">
          <a:blip r:embed="rId3">
            <a:extLst>
              <a:ext uri="{28A0092B-C50C-407E-A947-70E740481C1C}">
                <a14:useLocalDpi xmlns:a14="http://schemas.microsoft.com/office/drawing/2010/main" val="0"/>
              </a:ext>
            </a:extLst>
          </a:blip>
          <a:srcRect l="2619" t="72446" r="3626" b="3926"/>
          <a:stretch/>
        </p:blipFill>
        <p:spPr>
          <a:xfrm>
            <a:off x="2135874" y="2530802"/>
            <a:ext cx="4872251" cy="1047797"/>
          </a:xfrm>
          <a:prstGeom prst="rect">
            <a:avLst/>
          </a:prstGeom>
        </p:spPr>
      </p:pic>
      <p:pic>
        <p:nvPicPr>
          <p:cNvPr id="10" name="図 9"/>
          <p:cNvPicPr>
            <a:picLocks noChangeAspect="1"/>
          </p:cNvPicPr>
          <p:nvPr/>
        </p:nvPicPr>
        <p:blipFill rotWithShape="1">
          <a:blip r:embed="rId4">
            <a:extLst>
              <a:ext uri="{28A0092B-C50C-407E-A947-70E740481C1C}">
                <a14:useLocalDpi xmlns:a14="http://schemas.microsoft.com/office/drawing/2010/main" val="0"/>
              </a:ext>
            </a:extLst>
          </a:blip>
          <a:srcRect l="3242" t="72101" r="3242" b="4635"/>
          <a:stretch/>
        </p:blipFill>
        <p:spPr>
          <a:xfrm>
            <a:off x="2135874" y="3664205"/>
            <a:ext cx="4872250" cy="1036649"/>
          </a:xfrm>
          <a:prstGeom prst="rect">
            <a:avLst/>
          </a:prstGeom>
        </p:spPr>
      </p:pic>
    </p:spTree>
    <p:extLst>
      <p:ext uri="{BB962C8B-B14F-4D97-AF65-F5344CB8AC3E}">
        <p14:creationId xmlns:p14="http://schemas.microsoft.com/office/powerpoint/2010/main" val="189843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smtClean="0"/>
              <a:t>トラブルシューティング</a:t>
            </a:r>
            <a:r>
              <a:rPr lang="en-US" altLang="ja-JP" dirty="0" smtClean="0"/>
              <a:t/>
            </a:r>
            <a:br>
              <a:rPr lang="en-US" altLang="ja-JP" dirty="0" smtClean="0"/>
            </a:br>
            <a:r>
              <a:rPr lang="ja-JP" altLang="en-US" dirty="0" smtClean="0"/>
              <a:t>（</a:t>
            </a:r>
            <a:r>
              <a:rPr lang="en-US" altLang="ja-JP" dirty="0"/>
              <a:t>USB</a:t>
            </a:r>
            <a:r>
              <a:rPr lang="ja-JP" altLang="en-US" dirty="0"/>
              <a:t>ケーブルが接続されていない</a:t>
            </a:r>
            <a:r>
              <a:rPr lang="ja-JP" altLang="en-US" dirty="0" smtClean="0"/>
              <a:t>）</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27</a:t>
            </a:fld>
            <a:endParaRPr kumimoji="1" lang="ja-JP" altLang="en-US"/>
          </a:p>
        </p:txBody>
      </p:sp>
      <p:sp>
        <p:nvSpPr>
          <p:cNvPr id="6" name="テキスト プレースホルダー 5"/>
          <p:cNvSpPr>
            <a:spLocks noGrp="1"/>
          </p:cNvSpPr>
          <p:nvPr>
            <p:ph type="body" sz="quarter" idx="15"/>
          </p:nvPr>
        </p:nvSpPr>
        <p:spPr>
          <a:xfrm>
            <a:off x="628649" y="4789714"/>
            <a:ext cx="7886701" cy="1391333"/>
          </a:xfrm>
        </p:spPr>
        <p:txBody>
          <a:bodyPr>
            <a:normAutofit fontScale="92500" lnSpcReduction="20000"/>
          </a:bodyPr>
          <a:lstStyle/>
          <a:p>
            <a:r>
              <a:rPr lang="ja-JP" altLang="en-US" dirty="0"/>
              <a:t>このような表示が出るときは、パソコンの</a:t>
            </a:r>
            <a:r>
              <a:rPr lang="en-US" altLang="ja-JP" dirty="0"/>
              <a:t>USB</a:t>
            </a:r>
            <a:r>
              <a:rPr lang="ja-JP" altLang="en-US" dirty="0"/>
              <a:t>ポートに（</a:t>
            </a:r>
            <a:r>
              <a:rPr lang="en-US" altLang="ja-JP" dirty="0"/>
              <a:t>USB</a:t>
            </a:r>
            <a:r>
              <a:rPr lang="ja-JP" altLang="en-US" dirty="0"/>
              <a:t>ケーブルで）</a:t>
            </a:r>
            <a:r>
              <a:rPr lang="en-US" altLang="ja-JP" dirty="0" err="1"/>
              <a:t>FabWalker</a:t>
            </a:r>
            <a:r>
              <a:rPr lang="ja-JP" altLang="en-US" dirty="0"/>
              <a:t>の基板が接続されていないことが多いです。</a:t>
            </a:r>
            <a:endParaRPr lang="en-US" altLang="ja-JP" dirty="0"/>
          </a:p>
          <a:p>
            <a:r>
              <a:rPr lang="en-US" altLang="ja-JP" dirty="0"/>
              <a:t>【</a:t>
            </a:r>
            <a:r>
              <a:rPr lang="ja-JP" altLang="en-US" dirty="0"/>
              <a:t>対処方法</a:t>
            </a:r>
            <a:r>
              <a:rPr lang="en-US" altLang="ja-JP" dirty="0" smtClean="0"/>
              <a:t>】</a:t>
            </a:r>
            <a:br>
              <a:rPr lang="en-US" altLang="ja-JP" dirty="0" smtClean="0"/>
            </a:br>
            <a:r>
              <a:rPr lang="ja-JP" altLang="en-US" dirty="0" smtClean="0"/>
              <a:t>パソコン</a:t>
            </a:r>
            <a:r>
              <a:rPr lang="ja-JP" altLang="en-US" dirty="0"/>
              <a:t>と</a:t>
            </a:r>
            <a:r>
              <a:rPr lang="en-US" altLang="ja-JP" dirty="0" err="1"/>
              <a:t>FabWalker</a:t>
            </a:r>
            <a:r>
              <a:rPr lang="ja-JP" altLang="en-US" dirty="0"/>
              <a:t>の基板が</a:t>
            </a:r>
            <a:r>
              <a:rPr lang="en-US" altLang="ja-JP" dirty="0"/>
              <a:t>USB</a:t>
            </a:r>
            <a:r>
              <a:rPr lang="ja-JP" altLang="en-US" dirty="0"/>
              <a:t>ケーブル</a:t>
            </a:r>
            <a:r>
              <a:rPr lang="en-US" altLang="ja-JP" dirty="0"/>
              <a:t>(Mini-B)</a:t>
            </a:r>
            <a:r>
              <a:rPr lang="ja-JP" altLang="en-US" dirty="0"/>
              <a:t>で接続されているかを確認しましょう</a:t>
            </a:r>
            <a:r>
              <a:rPr lang="ja-JP" altLang="en-US" dirty="0" smtClean="0"/>
              <a:t>。</a:t>
            </a:r>
            <a:r>
              <a:rPr lang="en-US" altLang="ja-JP" dirty="0" smtClean="0"/>
              <a:t/>
            </a:r>
            <a:br>
              <a:rPr lang="en-US" altLang="ja-JP" dirty="0" smtClean="0"/>
            </a:br>
            <a:r>
              <a:rPr lang="ja-JP" altLang="en-US" dirty="0" smtClean="0"/>
              <a:t>また</a:t>
            </a:r>
            <a:r>
              <a:rPr lang="en-US" altLang="ja-JP" dirty="0" smtClean="0"/>
              <a:t>USB</a:t>
            </a:r>
            <a:r>
              <a:rPr lang="ja-JP" altLang="en-US" dirty="0" smtClean="0"/>
              <a:t>ケーブルが断線していないか確認しましょう。</a:t>
            </a:r>
            <a:endParaRPr lang="en-US" altLang="ja-JP" dirty="0"/>
          </a:p>
        </p:txBody>
      </p:sp>
      <p:pic>
        <p:nvPicPr>
          <p:cNvPr id="8" name="図 7"/>
          <p:cNvPicPr>
            <a:picLocks noChangeAspect="1"/>
          </p:cNvPicPr>
          <p:nvPr/>
        </p:nvPicPr>
        <p:blipFill rotWithShape="1">
          <a:blip r:embed="rId2">
            <a:extLst>
              <a:ext uri="{28A0092B-C50C-407E-A947-70E740481C1C}">
                <a14:useLocalDpi xmlns:a14="http://schemas.microsoft.com/office/drawing/2010/main" val="0"/>
              </a:ext>
            </a:extLst>
          </a:blip>
          <a:srcRect l="16738" t="47410" r="4522" b="3800"/>
          <a:stretch/>
        </p:blipFill>
        <p:spPr>
          <a:xfrm>
            <a:off x="315478" y="1597899"/>
            <a:ext cx="8199872" cy="2857987"/>
          </a:xfrm>
          <a:prstGeom prst="rect">
            <a:avLst/>
          </a:prstGeom>
        </p:spPr>
      </p:pic>
    </p:spTree>
    <p:extLst>
      <p:ext uri="{BB962C8B-B14F-4D97-AF65-F5344CB8AC3E}">
        <p14:creationId xmlns:p14="http://schemas.microsoft.com/office/powerpoint/2010/main" val="2399789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smtClean="0"/>
              <a:t>トラブルシューティング</a:t>
            </a:r>
            <a:r>
              <a:rPr lang="en-US" altLang="ja-JP" dirty="0" smtClean="0"/>
              <a:t/>
            </a:r>
            <a:br>
              <a:rPr lang="en-US" altLang="ja-JP" dirty="0" smtClean="0"/>
            </a:br>
            <a:r>
              <a:rPr lang="ja-JP" altLang="en-US" dirty="0" smtClean="0"/>
              <a:t>（</a:t>
            </a:r>
            <a:r>
              <a:rPr lang="ja-JP" altLang="en-US" dirty="0"/>
              <a:t>ボードの設定が間違っている</a:t>
            </a:r>
            <a:r>
              <a:rPr lang="ja-JP" altLang="en-US" dirty="0" smtClean="0"/>
              <a:t>）</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28</a:t>
            </a:fld>
            <a:endParaRPr kumimoji="1" lang="ja-JP" altLang="en-US"/>
          </a:p>
        </p:txBody>
      </p:sp>
      <p:sp>
        <p:nvSpPr>
          <p:cNvPr id="6" name="テキスト プレースホルダー 5"/>
          <p:cNvSpPr>
            <a:spLocks noGrp="1"/>
          </p:cNvSpPr>
          <p:nvPr>
            <p:ph type="body" sz="quarter" idx="15"/>
          </p:nvPr>
        </p:nvSpPr>
        <p:spPr>
          <a:xfrm>
            <a:off x="628649" y="4847771"/>
            <a:ext cx="7659007" cy="1333276"/>
          </a:xfrm>
        </p:spPr>
        <p:txBody>
          <a:bodyPr>
            <a:normAutofit/>
          </a:bodyPr>
          <a:lstStyle/>
          <a:p>
            <a:r>
              <a:rPr lang="ja-JP" altLang="en-US" dirty="0"/>
              <a:t>このような表示が出るときは、ボードの設定が</a:t>
            </a:r>
            <a:r>
              <a:rPr lang="en-US" altLang="ja-JP" dirty="0"/>
              <a:t>”</a:t>
            </a:r>
            <a:r>
              <a:rPr lang="en-US" altLang="ja-JP" dirty="0" err="1"/>
              <a:t>FabWalker</a:t>
            </a:r>
            <a:r>
              <a:rPr lang="en-US" altLang="ja-JP" dirty="0"/>
              <a:t>”</a:t>
            </a:r>
            <a:r>
              <a:rPr lang="ja-JP" altLang="en-US" dirty="0"/>
              <a:t>ではなく他のボードに設定されている可能性があります。</a:t>
            </a:r>
            <a:endParaRPr lang="en-US" altLang="ja-JP" dirty="0"/>
          </a:p>
          <a:p>
            <a:r>
              <a:rPr lang="en-US" altLang="ja-JP" dirty="0"/>
              <a:t>【</a:t>
            </a:r>
            <a:r>
              <a:rPr lang="ja-JP" altLang="en-US" dirty="0"/>
              <a:t>対処方法</a:t>
            </a:r>
            <a:r>
              <a:rPr lang="en-US" altLang="ja-JP" dirty="0" smtClean="0"/>
              <a:t>】</a:t>
            </a:r>
            <a:br>
              <a:rPr lang="en-US" altLang="ja-JP" dirty="0" smtClean="0"/>
            </a:br>
            <a:r>
              <a:rPr lang="ja-JP" altLang="en-US" dirty="0" smtClean="0"/>
              <a:t>メニューバー</a:t>
            </a:r>
            <a:r>
              <a:rPr lang="ja-JP" altLang="en-US" dirty="0"/>
              <a:t>の</a:t>
            </a:r>
            <a:r>
              <a:rPr lang="en-US" altLang="ja-JP" dirty="0"/>
              <a:t>[</a:t>
            </a:r>
            <a:r>
              <a:rPr lang="ja-JP" altLang="en-US" dirty="0"/>
              <a:t>ツール</a:t>
            </a:r>
            <a:r>
              <a:rPr lang="en-US" altLang="ja-JP" dirty="0"/>
              <a:t>]</a:t>
            </a:r>
            <a:r>
              <a:rPr lang="ja-JP" altLang="en-US" dirty="0"/>
              <a:t>→</a:t>
            </a:r>
            <a:r>
              <a:rPr lang="en-US" altLang="ja-JP" dirty="0"/>
              <a:t>[</a:t>
            </a:r>
            <a:r>
              <a:rPr lang="ja-JP" altLang="en-US" dirty="0"/>
              <a:t>ボード</a:t>
            </a:r>
            <a:r>
              <a:rPr lang="en-US" altLang="ja-JP" dirty="0"/>
              <a:t>]</a:t>
            </a:r>
            <a:r>
              <a:rPr lang="ja-JP" altLang="en-US" dirty="0"/>
              <a:t>で</a:t>
            </a:r>
            <a:r>
              <a:rPr lang="en-US" altLang="ja-JP" dirty="0"/>
              <a:t>”</a:t>
            </a:r>
            <a:r>
              <a:rPr lang="en-US" altLang="ja-JP" dirty="0" err="1"/>
              <a:t>FabWalker</a:t>
            </a:r>
            <a:r>
              <a:rPr lang="en-US" altLang="ja-JP" dirty="0"/>
              <a:t>”</a:t>
            </a:r>
            <a:r>
              <a:rPr lang="ja-JP" altLang="en-US" dirty="0"/>
              <a:t>を選択しましょう</a:t>
            </a:r>
            <a:r>
              <a:rPr lang="ja-JP" altLang="en-US" dirty="0" smtClean="0"/>
              <a:t>。</a:t>
            </a:r>
            <a:endParaRPr kumimoji="1" lang="ja-JP" altLang="en-US" dirty="0"/>
          </a:p>
        </p:txBody>
      </p:sp>
      <p:pic>
        <p:nvPicPr>
          <p:cNvPr id="8" name="図 7"/>
          <p:cNvPicPr>
            <a:picLocks noChangeAspect="1"/>
          </p:cNvPicPr>
          <p:nvPr/>
        </p:nvPicPr>
        <p:blipFill rotWithShape="1">
          <a:blip r:embed="rId2">
            <a:extLst>
              <a:ext uri="{28A0092B-C50C-407E-A947-70E740481C1C}">
                <a14:useLocalDpi xmlns:a14="http://schemas.microsoft.com/office/drawing/2010/main" val="0"/>
              </a:ext>
            </a:extLst>
          </a:blip>
          <a:srcRect l="17516" t="40550" r="5703" b="5901"/>
          <a:stretch/>
        </p:blipFill>
        <p:spPr>
          <a:xfrm>
            <a:off x="454478" y="1441214"/>
            <a:ext cx="8236528" cy="3231253"/>
          </a:xfrm>
          <a:prstGeom prst="rect">
            <a:avLst/>
          </a:prstGeom>
        </p:spPr>
      </p:pic>
    </p:spTree>
    <p:extLst>
      <p:ext uri="{BB962C8B-B14F-4D97-AF65-F5344CB8AC3E}">
        <p14:creationId xmlns:p14="http://schemas.microsoft.com/office/powerpoint/2010/main" val="1919583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smtClean="0"/>
              <a:t>トラブルシューティング</a:t>
            </a:r>
            <a:r>
              <a:rPr lang="en-US" altLang="ja-JP" dirty="0" smtClean="0"/>
              <a:t/>
            </a:r>
            <a:br>
              <a:rPr lang="en-US" altLang="ja-JP" dirty="0" smtClean="0"/>
            </a:br>
            <a:r>
              <a:rPr lang="ja-JP" altLang="en-US" dirty="0" smtClean="0"/>
              <a:t>（</a:t>
            </a:r>
            <a:r>
              <a:rPr lang="ja-JP" altLang="en-US" dirty="0"/>
              <a:t>書込装置の設定が間違っている</a:t>
            </a:r>
            <a:r>
              <a:rPr lang="ja-JP" altLang="en-US" dirty="0" smtClean="0"/>
              <a:t>）</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29</a:t>
            </a:fld>
            <a:endParaRPr kumimoji="1" lang="ja-JP" altLang="en-US"/>
          </a:p>
        </p:txBody>
      </p:sp>
      <p:sp>
        <p:nvSpPr>
          <p:cNvPr id="6" name="テキスト プレースホルダー 5"/>
          <p:cNvSpPr>
            <a:spLocks noGrp="1"/>
          </p:cNvSpPr>
          <p:nvPr>
            <p:ph type="body" sz="quarter" idx="15"/>
          </p:nvPr>
        </p:nvSpPr>
        <p:spPr>
          <a:xfrm>
            <a:off x="628650" y="4796871"/>
            <a:ext cx="7659008" cy="1384176"/>
          </a:xfrm>
        </p:spPr>
        <p:txBody>
          <a:bodyPr>
            <a:normAutofit/>
          </a:bodyPr>
          <a:lstStyle/>
          <a:p>
            <a:r>
              <a:rPr lang="ja-JP" altLang="en-US" dirty="0"/>
              <a:t>このような表示が出るときは、書込装置の設定が</a:t>
            </a:r>
            <a:r>
              <a:rPr lang="en-US" altLang="ja-JP" dirty="0"/>
              <a:t>”HID Bootloader(V-USB)”</a:t>
            </a:r>
            <a:r>
              <a:rPr lang="ja-JP" altLang="en-US" dirty="0"/>
              <a:t>ではなく他のものに設定されている可能性があります。</a:t>
            </a:r>
            <a:endParaRPr lang="en-US" altLang="ja-JP" dirty="0"/>
          </a:p>
          <a:p>
            <a:r>
              <a:rPr lang="en-US" altLang="ja-JP" dirty="0"/>
              <a:t>【</a:t>
            </a:r>
            <a:r>
              <a:rPr lang="ja-JP" altLang="en-US" dirty="0"/>
              <a:t>対処方法</a:t>
            </a:r>
            <a:r>
              <a:rPr lang="en-US" altLang="ja-JP" dirty="0" smtClean="0"/>
              <a:t>】</a:t>
            </a:r>
            <a:br>
              <a:rPr lang="en-US" altLang="ja-JP" dirty="0" smtClean="0"/>
            </a:br>
            <a:r>
              <a:rPr lang="ja-JP" altLang="en-US" dirty="0" smtClean="0"/>
              <a:t>メニューバー</a:t>
            </a:r>
            <a:r>
              <a:rPr lang="ja-JP" altLang="en-US" dirty="0"/>
              <a:t>の</a:t>
            </a:r>
            <a:r>
              <a:rPr lang="en-US" altLang="ja-JP" dirty="0"/>
              <a:t>[</a:t>
            </a:r>
            <a:r>
              <a:rPr lang="ja-JP" altLang="en-US" dirty="0"/>
              <a:t>ツール</a:t>
            </a:r>
            <a:r>
              <a:rPr lang="en-US" altLang="ja-JP" dirty="0"/>
              <a:t>]</a:t>
            </a:r>
            <a:r>
              <a:rPr lang="ja-JP" altLang="en-US" dirty="0"/>
              <a:t>→</a:t>
            </a:r>
            <a:r>
              <a:rPr lang="en-US" altLang="ja-JP" dirty="0"/>
              <a:t>[</a:t>
            </a:r>
            <a:r>
              <a:rPr lang="ja-JP" altLang="en-US" dirty="0"/>
              <a:t>書込装置</a:t>
            </a:r>
            <a:r>
              <a:rPr lang="en-US" altLang="ja-JP" dirty="0"/>
              <a:t>]</a:t>
            </a:r>
            <a:r>
              <a:rPr lang="ja-JP" altLang="en-US" dirty="0"/>
              <a:t>で</a:t>
            </a:r>
            <a:r>
              <a:rPr lang="en-US" altLang="ja-JP" dirty="0"/>
              <a:t>”HID Bootloader(V-USB)”</a:t>
            </a:r>
            <a:r>
              <a:rPr lang="ja-JP" altLang="en-US" dirty="0"/>
              <a:t>を選択しましょう</a:t>
            </a:r>
            <a:r>
              <a:rPr lang="ja-JP" altLang="en-US" dirty="0" smtClean="0"/>
              <a:t>。</a:t>
            </a:r>
            <a:endParaRPr kumimoji="1" lang="ja-JP" altLang="en-US" dirty="0"/>
          </a:p>
        </p:txBody>
      </p:sp>
      <p:pic>
        <p:nvPicPr>
          <p:cNvPr id="8" name="図 7"/>
          <p:cNvPicPr>
            <a:picLocks noChangeAspect="1"/>
          </p:cNvPicPr>
          <p:nvPr/>
        </p:nvPicPr>
        <p:blipFill rotWithShape="1">
          <a:blip r:embed="rId2">
            <a:extLst>
              <a:ext uri="{28A0092B-C50C-407E-A947-70E740481C1C}">
                <a14:useLocalDpi xmlns:a14="http://schemas.microsoft.com/office/drawing/2010/main" val="0"/>
              </a:ext>
            </a:extLst>
          </a:blip>
          <a:srcRect l="15744" t="31100" r="3932" b="6951"/>
          <a:stretch/>
        </p:blipFill>
        <p:spPr>
          <a:xfrm>
            <a:off x="628650" y="1474213"/>
            <a:ext cx="7659007" cy="3322658"/>
          </a:xfrm>
          <a:prstGeom prst="rect">
            <a:avLst/>
          </a:prstGeom>
        </p:spPr>
      </p:pic>
    </p:spTree>
    <p:extLst>
      <p:ext uri="{BB962C8B-B14F-4D97-AF65-F5344CB8AC3E}">
        <p14:creationId xmlns:p14="http://schemas.microsoft.com/office/powerpoint/2010/main" val="112603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FabWalker</a:t>
            </a:r>
            <a:r>
              <a:rPr lang="ja-JP" altLang="en-US" dirty="0" smtClean="0"/>
              <a:t> </a:t>
            </a:r>
            <a:r>
              <a:rPr lang="en-US" altLang="ja-JP" dirty="0" smtClean="0"/>
              <a:t>ε</a:t>
            </a:r>
            <a:r>
              <a:rPr lang="ja-JP" altLang="en-US" dirty="0"/>
              <a:t>（ファブウォーカー イプシロン）</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3</a:t>
            </a:fld>
            <a:endParaRPr kumimoji="1" lang="ja-JP" altLang="en-US"/>
          </a:p>
        </p:txBody>
      </p:sp>
      <p:sp>
        <p:nvSpPr>
          <p:cNvPr id="6" name="テキスト プレースホルダー 5"/>
          <p:cNvSpPr>
            <a:spLocks noGrp="1"/>
          </p:cNvSpPr>
          <p:nvPr>
            <p:ph type="body" sz="quarter" idx="15"/>
          </p:nvPr>
        </p:nvSpPr>
        <p:spPr>
          <a:xfrm>
            <a:off x="628650" y="5080000"/>
            <a:ext cx="7886700" cy="1101047"/>
          </a:xfrm>
        </p:spPr>
        <p:txBody>
          <a:bodyPr>
            <a:normAutofit/>
          </a:bodyPr>
          <a:lstStyle/>
          <a:p>
            <a:r>
              <a:rPr lang="ja-JP" altLang="ja-JP" dirty="0"/>
              <a:t>「</a:t>
            </a:r>
            <a:r>
              <a:rPr lang="en-US" altLang="ja-JP" dirty="0" err="1" smtClean="0"/>
              <a:t>FabWalker</a:t>
            </a:r>
            <a:r>
              <a:rPr lang="ja-JP" altLang="en-US" dirty="0" smtClean="0"/>
              <a:t> </a:t>
            </a:r>
            <a:r>
              <a:rPr lang="ja-JP" altLang="ja-JP" dirty="0" smtClean="0"/>
              <a:t>ε</a:t>
            </a:r>
            <a:r>
              <a:rPr lang="ja-JP" altLang="ja-JP" dirty="0"/>
              <a:t>」</a:t>
            </a:r>
            <a:r>
              <a:rPr lang="ja-JP" altLang="en-US" dirty="0"/>
              <a:t>は</a:t>
            </a:r>
            <a:r>
              <a:rPr lang="en-US" altLang="ja-JP" dirty="0"/>
              <a:t>GUI</a:t>
            </a:r>
            <a:r>
              <a:rPr lang="ja-JP" altLang="en-US" dirty="0"/>
              <a:t>プログラミングソフト</a:t>
            </a:r>
            <a:r>
              <a:rPr lang="en-US" altLang="ja-JP" dirty="0"/>
              <a:t>[</a:t>
            </a:r>
            <a:r>
              <a:rPr lang="en-US" altLang="ja-JP" dirty="0" err="1"/>
              <a:t>PaletteLab</a:t>
            </a:r>
            <a:r>
              <a:rPr lang="en-US" altLang="ja-JP" dirty="0"/>
              <a:t>]</a:t>
            </a:r>
            <a:r>
              <a:rPr lang="ja-JP" altLang="ja-JP" dirty="0"/>
              <a:t>によってプログラミングできるロボットです。</a:t>
            </a:r>
            <a:r>
              <a:rPr lang="en-US" altLang="ja-JP" dirty="0" err="1" smtClean="0"/>
              <a:t>FabWalker</a:t>
            </a:r>
            <a:r>
              <a:rPr lang="ja-JP" altLang="en-US" dirty="0" smtClean="0"/>
              <a:t> </a:t>
            </a:r>
            <a:r>
              <a:rPr lang="ja-JP" altLang="ja-JP" dirty="0" smtClean="0"/>
              <a:t>ε</a:t>
            </a:r>
            <a:r>
              <a:rPr lang="ja-JP" altLang="ja-JP" dirty="0"/>
              <a:t>は</a:t>
            </a:r>
            <a:r>
              <a:rPr lang="en-US" altLang="ja-JP" dirty="0"/>
              <a:t>2</a:t>
            </a:r>
            <a:r>
              <a:rPr lang="ja-JP" altLang="ja-JP" dirty="0"/>
              <a:t>個のサーボモータによって</a:t>
            </a:r>
            <a:r>
              <a:rPr lang="en-US" altLang="ja-JP" dirty="0"/>
              <a:t>4</a:t>
            </a:r>
            <a:r>
              <a:rPr lang="ja-JP" altLang="ja-JP" dirty="0"/>
              <a:t>足歩行を</a:t>
            </a:r>
            <a:r>
              <a:rPr lang="ja-JP" altLang="en-US" dirty="0"/>
              <a:t>します</a:t>
            </a:r>
            <a:r>
              <a:rPr lang="ja-JP" altLang="en-US" dirty="0" smtClean="0"/>
              <a:t>。</a:t>
            </a:r>
            <a:endParaRPr lang="en-US" altLang="ja-JP" dirty="0"/>
          </a:p>
          <a:p>
            <a:r>
              <a:rPr lang="en-US" altLang="ja-JP" dirty="0" err="1"/>
              <a:t>PaletteLab</a:t>
            </a:r>
            <a:r>
              <a:rPr lang="ja-JP" altLang="ja-JP" dirty="0"/>
              <a:t>で作ったプログラムを書き込むことで、前進・後退・左右旋回などをさせることができます。</a:t>
            </a:r>
          </a:p>
          <a:p>
            <a:endParaRPr lang="ja-JP" altLang="en-US" dirty="0"/>
          </a:p>
          <a:p>
            <a:endParaRPr kumimoji="1" lang="ja-JP" altLang="en-US" dirty="0"/>
          </a:p>
        </p:txBody>
      </p:sp>
      <p:pic>
        <p:nvPicPr>
          <p:cNvPr id="8" name="図プレースホルダー 7"/>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l="136" r="136"/>
          <a:stretch/>
        </p:blipFill>
        <p:spPr>
          <a:xfrm>
            <a:off x="2143125" y="1333973"/>
            <a:ext cx="4857750" cy="3658375"/>
          </a:xfrm>
          <a:prstGeom prst="rect">
            <a:avLst/>
          </a:prstGeom>
          <a:effectLst>
            <a:softEdge rad="63500"/>
          </a:effectLst>
        </p:spPr>
      </p:pic>
    </p:spTree>
    <p:extLst>
      <p:ext uri="{BB962C8B-B14F-4D97-AF65-F5344CB8AC3E}">
        <p14:creationId xmlns:p14="http://schemas.microsoft.com/office/powerpoint/2010/main" val="78464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サンプルプログラム</a:t>
            </a:r>
            <a:r>
              <a:rPr lang="ja-JP" altLang="en-US" dirty="0" smtClean="0"/>
              <a:t>①</a:t>
            </a:r>
            <a:r>
              <a:rPr lang="en-US" altLang="ja-JP" dirty="0" smtClean="0"/>
              <a:t/>
            </a:r>
            <a:br>
              <a:rPr lang="en-US" altLang="ja-JP" dirty="0" smtClean="0"/>
            </a:br>
            <a:r>
              <a:rPr lang="ja-JP" altLang="en-US" dirty="0" smtClean="0"/>
              <a:t>　前進</a:t>
            </a:r>
            <a:r>
              <a:rPr lang="ja-JP" altLang="en-US" dirty="0"/>
              <a:t>と後退を</a:t>
            </a:r>
            <a:r>
              <a:rPr lang="ja-JP" altLang="en-US" dirty="0" smtClean="0"/>
              <a:t>繰り返す</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30</a:t>
            </a:fld>
            <a:endParaRPr kumimoji="1" lang="ja-JP" altLang="en-US"/>
          </a:p>
        </p:txBody>
      </p:sp>
      <p:pic>
        <p:nvPicPr>
          <p:cNvPr id="8" name="図 7"/>
          <p:cNvPicPr>
            <a:picLocks noChangeAspect="1"/>
          </p:cNvPicPr>
          <p:nvPr/>
        </p:nvPicPr>
        <p:blipFill rotWithShape="1">
          <a:blip r:embed="rId2">
            <a:extLst>
              <a:ext uri="{28A0092B-C50C-407E-A947-70E740481C1C}">
                <a14:useLocalDpi xmlns:a14="http://schemas.microsoft.com/office/drawing/2010/main" val="0"/>
              </a:ext>
            </a:extLst>
          </a:blip>
          <a:srcRect l="12506" t="41103" r="14381" b="41459"/>
          <a:stretch/>
        </p:blipFill>
        <p:spPr>
          <a:xfrm>
            <a:off x="628650" y="1941396"/>
            <a:ext cx="7886700" cy="1452813"/>
          </a:xfrm>
          <a:prstGeom prst="rect">
            <a:avLst/>
          </a:prstGeom>
        </p:spPr>
      </p:pic>
      <p:sp>
        <p:nvSpPr>
          <p:cNvPr id="4" name="正方形/長方形 3"/>
          <p:cNvSpPr/>
          <p:nvPr/>
        </p:nvSpPr>
        <p:spPr>
          <a:xfrm>
            <a:off x="1435100" y="3835534"/>
            <a:ext cx="6146800" cy="635000"/>
          </a:xfrm>
          <a:prstGeom prst="rect">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rPr>
              <a:t>前進（</a:t>
            </a:r>
            <a:r>
              <a:rPr lang="en-US" altLang="ja-JP" b="1" dirty="0">
                <a:solidFill>
                  <a:schemeClr val="tx1"/>
                </a:solidFill>
              </a:rPr>
              <a:t>3</a:t>
            </a:r>
            <a:r>
              <a:rPr lang="ja-JP" altLang="en-US" b="1" dirty="0">
                <a:solidFill>
                  <a:schemeClr val="tx1"/>
                </a:solidFill>
              </a:rPr>
              <a:t>回）→停止（</a:t>
            </a:r>
            <a:r>
              <a:rPr lang="en-US" altLang="ja-JP" b="1" dirty="0">
                <a:solidFill>
                  <a:schemeClr val="tx1"/>
                </a:solidFill>
              </a:rPr>
              <a:t>1</a:t>
            </a:r>
            <a:r>
              <a:rPr lang="ja-JP" altLang="en-US" b="1" dirty="0">
                <a:solidFill>
                  <a:schemeClr val="tx1"/>
                </a:solidFill>
              </a:rPr>
              <a:t>秒）→後退（</a:t>
            </a:r>
            <a:r>
              <a:rPr lang="en-US" altLang="ja-JP" b="1" dirty="0">
                <a:solidFill>
                  <a:schemeClr val="tx1"/>
                </a:solidFill>
              </a:rPr>
              <a:t>3</a:t>
            </a:r>
            <a:r>
              <a:rPr lang="ja-JP" altLang="en-US" b="1" dirty="0">
                <a:solidFill>
                  <a:schemeClr val="tx1"/>
                </a:solidFill>
              </a:rPr>
              <a:t>回）→停止（</a:t>
            </a:r>
            <a:r>
              <a:rPr lang="en-US" altLang="ja-JP" b="1" dirty="0">
                <a:solidFill>
                  <a:schemeClr val="tx1"/>
                </a:solidFill>
              </a:rPr>
              <a:t>1</a:t>
            </a:r>
            <a:r>
              <a:rPr lang="ja-JP" altLang="en-US" b="1" dirty="0">
                <a:solidFill>
                  <a:schemeClr val="tx1"/>
                </a:solidFill>
              </a:rPr>
              <a:t>秒</a:t>
            </a:r>
            <a:r>
              <a:rPr lang="ja-JP" altLang="en-US" b="1" dirty="0" smtClean="0">
                <a:solidFill>
                  <a:schemeClr val="tx1"/>
                </a:solidFill>
              </a:rPr>
              <a:t>）</a:t>
            </a:r>
            <a:endParaRPr kumimoji="1" lang="ja-JP" altLang="en-US" b="1" dirty="0">
              <a:solidFill>
                <a:schemeClr val="tx1"/>
              </a:solidFill>
            </a:endParaRPr>
          </a:p>
        </p:txBody>
      </p:sp>
      <p:sp>
        <p:nvSpPr>
          <p:cNvPr id="7" name="テキスト プレースホルダー 5"/>
          <p:cNvSpPr>
            <a:spLocks noGrp="1"/>
          </p:cNvSpPr>
          <p:nvPr>
            <p:ph type="body" sz="quarter" idx="15"/>
          </p:nvPr>
        </p:nvSpPr>
        <p:spPr>
          <a:xfrm>
            <a:off x="3387725" y="4611598"/>
            <a:ext cx="2368550" cy="527363"/>
          </a:xfrm>
        </p:spPr>
        <p:txBody>
          <a:bodyPr>
            <a:normAutofit/>
          </a:bodyPr>
          <a:lstStyle/>
          <a:p>
            <a:pPr algn="ctr"/>
            <a:r>
              <a:rPr lang="ja-JP" altLang="en-US" sz="1600" b="1" dirty="0" smtClean="0"/>
              <a:t>を</a:t>
            </a:r>
            <a:r>
              <a:rPr lang="ja-JP" altLang="en-US" sz="1600" b="1" dirty="0"/>
              <a:t>繰り返します</a:t>
            </a:r>
          </a:p>
          <a:p>
            <a:pPr algn="ctr"/>
            <a:endParaRPr kumimoji="1" lang="ja-JP" altLang="en-US" sz="1600" b="1" dirty="0"/>
          </a:p>
        </p:txBody>
      </p:sp>
    </p:spTree>
    <p:extLst>
      <p:ext uri="{BB962C8B-B14F-4D97-AF65-F5344CB8AC3E}">
        <p14:creationId xmlns:p14="http://schemas.microsoft.com/office/powerpoint/2010/main" val="350881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サンプルプログラム②　</a:t>
            </a:r>
            <a:r>
              <a:rPr lang="en-US" altLang="ja-JP" dirty="0" smtClean="0"/>
              <a:t/>
            </a:r>
            <a:br>
              <a:rPr lang="en-US" altLang="ja-JP" dirty="0" smtClean="0"/>
            </a:br>
            <a:r>
              <a:rPr lang="ja-JP" altLang="en-US" dirty="0" smtClean="0"/>
              <a:t>　</a:t>
            </a:r>
            <a:r>
              <a:rPr lang="en-US" altLang="ja-JP" dirty="0" smtClean="0"/>
              <a:t>LED</a:t>
            </a:r>
            <a:r>
              <a:rPr lang="ja-JP" altLang="en-US" dirty="0"/>
              <a:t>の点滅させながら①と同じ動きを実行</a:t>
            </a:r>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31</a:t>
            </a:fld>
            <a:endParaRPr kumimoji="1" lang="ja-JP" altLang="en-US"/>
          </a:p>
        </p:txBody>
      </p:sp>
      <p:sp>
        <p:nvSpPr>
          <p:cNvPr id="6" name="テキスト プレースホルダー 5"/>
          <p:cNvSpPr>
            <a:spLocks noGrp="1"/>
          </p:cNvSpPr>
          <p:nvPr>
            <p:ph type="body" sz="quarter" idx="15"/>
          </p:nvPr>
        </p:nvSpPr>
        <p:spPr>
          <a:xfrm>
            <a:off x="3028950" y="4542402"/>
            <a:ext cx="3079750" cy="600912"/>
          </a:xfrm>
        </p:spPr>
        <p:txBody>
          <a:bodyPr>
            <a:normAutofit/>
          </a:bodyPr>
          <a:lstStyle/>
          <a:p>
            <a:pPr algn="ctr"/>
            <a:r>
              <a:rPr lang="ja-JP" altLang="en-US" sz="1600" b="1" dirty="0" smtClean="0"/>
              <a:t>を</a:t>
            </a:r>
            <a:r>
              <a:rPr lang="ja-JP" altLang="en-US" sz="1600" b="1" dirty="0"/>
              <a:t>繰り返します</a:t>
            </a:r>
          </a:p>
        </p:txBody>
      </p:sp>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l="4900" t="40779" r="5784" b="39627"/>
          <a:stretch/>
        </p:blipFill>
        <p:spPr>
          <a:xfrm>
            <a:off x="628651" y="1886113"/>
            <a:ext cx="7886700" cy="1327464"/>
          </a:xfrm>
          <a:prstGeom prst="rect">
            <a:avLst/>
          </a:prstGeom>
        </p:spPr>
      </p:pic>
      <p:sp>
        <p:nvSpPr>
          <p:cNvPr id="9" name="正方形/長方形 8"/>
          <p:cNvSpPr/>
          <p:nvPr/>
        </p:nvSpPr>
        <p:spPr>
          <a:xfrm>
            <a:off x="1498600" y="3478685"/>
            <a:ext cx="6146800" cy="912909"/>
          </a:xfrm>
          <a:prstGeom prst="rect">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chemeClr val="tx1"/>
                </a:solidFill>
              </a:rPr>
              <a:t>LED</a:t>
            </a:r>
            <a:r>
              <a:rPr lang="ja-JP" altLang="en-US" b="1" dirty="0">
                <a:solidFill>
                  <a:schemeClr val="tx1"/>
                </a:solidFill>
              </a:rPr>
              <a:t>制御（</a:t>
            </a:r>
            <a:r>
              <a:rPr lang="en-US" altLang="ja-JP" b="1" dirty="0">
                <a:solidFill>
                  <a:schemeClr val="tx1"/>
                </a:solidFill>
              </a:rPr>
              <a:t>ON</a:t>
            </a:r>
            <a:r>
              <a:rPr lang="ja-JP" altLang="en-US" b="1" dirty="0">
                <a:solidFill>
                  <a:schemeClr val="tx1"/>
                </a:solidFill>
              </a:rPr>
              <a:t>）→前進（</a:t>
            </a:r>
            <a:r>
              <a:rPr lang="en-US" altLang="ja-JP" b="1" dirty="0">
                <a:solidFill>
                  <a:schemeClr val="tx1"/>
                </a:solidFill>
              </a:rPr>
              <a:t>3</a:t>
            </a:r>
            <a:r>
              <a:rPr lang="ja-JP" altLang="en-US" b="1" dirty="0">
                <a:solidFill>
                  <a:schemeClr val="tx1"/>
                </a:solidFill>
              </a:rPr>
              <a:t>回）→停止（</a:t>
            </a:r>
            <a:r>
              <a:rPr lang="en-US" altLang="ja-JP" b="1" dirty="0">
                <a:solidFill>
                  <a:schemeClr val="tx1"/>
                </a:solidFill>
              </a:rPr>
              <a:t>1</a:t>
            </a:r>
            <a:r>
              <a:rPr lang="ja-JP" altLang="en-US" b="1" dirty="0">
                <a:solidFill>
                  <a:schemeClr val="tx1"/>
                </a:solidFill>
              </a:rPr>
              <a:t>秒）</a:t>
            </a:r>
            <a:r>
              <a:rPr lang="en-US" altLang="ja-JP" b="1" dirty="0">
                <a:solidFill>
                  <a:schemeClr val="tx1"/>
                </a:solidFill>
              </a:rPr>
              <a:t/>
            </a:r>
            <a:br>
              <a:rPr lang="en-US" altLang="ja-JP" b="1" dirty="0">
                <a:solidFill>
                  <a:schemeClr val="tx1"/>
                </a:solidFill>
              </a:rPr>
            </a:br>
            <a:r>
              <a:rPr lang="ja-JP" altLang="en-US" b="1" dirty="0">
                <a:solidFill>
                  <a:schemeClr val="tx1"/>
                </a:solidFill>
              </a:rPr>
              <a:t>　　→</a:t>
            </a:r>
            <a:r>
              <a:rPr lang="en-US" altLang="ja-JP" b="1" dirty="0">
                <a:solidFill>
                  <a:schemeClr val="tx1"/>
                </a:solidFill>
              </a:rPr>
              <a:t>LED</a:t>
            </a:r>
            <a:r>
              <a:rPr lang="ja-JP" altLang="en-US" b="1" dirty="0">
                <a:solidFill>
                  <a:schemeClr val="tx1"/>
                </a:solidFill>
              </a:rPr>
              <a:t>制御（</a:t>
            </a:r>
            <a:r>
              <a:rPr lang="en-US" altLang="ja-JP" b="1" dirty="0">
                <a:solidFill>
                  <a:schemeClr val="tx1"/>
                </a:solidFill>
              </a:rPr>
              <a:t>OFF</a:t>
            </a:r>
            <a:r>
              <a:rPr lang="ja-JP" altLang="en-US" b="1" dirty="0">
                <a:solidFill>
                  <a:schemeClr val="tx1"/>
                </a:solidFill>
              </a:rPr>
              <a:t>）→後退（</a:t>
            </a:r>
            <a:r>
              <a:rPr lang="en-US" altLang="ja-JP" b="1" dirty="0">
                <a:solidFill>
                  <a:schemeClr val="tx1"/>
                </a:solidFill>
              </a:rPr>
              <a:t>3</a:t>
            </a:r>
            <a:r>
              <a:rPr lang="ja-JP" altLang="en-US" b="1" dirty="0">
                <a:solidFill>
                  <a:schemeClr val="tx1"/>
                </a:solidFill>
              </a:rPr>
              <a:t>回）→停止（</a:t>
            </a:r>
            <a:r>
              <a:rPr lang="en-US" altLang="ja-JP" b="1" dirty="0">
                <a:solidFill>
                  <a:schemeClr val="tx1"/>
                </a:solidFill>
              </a:rPr>
              <a:t>1</a:t>
            </a:r>
            <a:r>
              <a:rPr lang="ja-JP" altLang="en-US" b="1" dirty="0">
                <a:solidFill>
                  <a:schemeClr val="tx1"/>
                </a:solidFill>
              </a:rPr>
              <a:t>秒</a:t>
            </a:r>
            <a:r>
              <a:rPr lang="ja-JP" altLang="en-US" b="1" dirty="0" smtClean="0">
                <a:solidFill>
                  <a:schemeClr val="tx1"/>
                </a:solidFill>
              </a:rPr>
              <a:t>）</a:t>
            </a:r>
            <a:endParaRPr kumimoji="1" lang="ja-JP" altLang="en-US" b="1" dirty="0">
              <a:solidFill>
                <a:schemeClr val="tx1"/>
              </a:solidFill>
            </a:endParaRPr>
          </a:p>
        </p:txBody>
      </p:sp>
    </p:spTree>
    <p:extLst>
      <p:ext uri="{BB962C8B-B14F-4D97-AF65-F5344CB8AC3E}">
        <p14:creationId xmlns:p14="http://schemas.microsoft.com/office/powerpoint/2010/main" val="1088269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err="1"/>
              <a:t>PaletteLab</a:t>
            </a:r>
            <a:r>
              <a:rPr lang="ja-JP" altLang="en-US" dirty="0"/>
              <a:t>をパソコンに導入</a:t>
            </a:r>
            <a:r>
              <a:rPr lang="ja-JP" altLang="en-US" dirty="0" smtClean="0"/>
              <a:t>する</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4</a:t>
            </a:fld>
            <a:endParaRPr kumimoji="1" lang="ja-JP" altLang="en-US"/>
          </a:p>
        </p:txBody>
      </p:sp>
      <p:sp>
        <p:nvSpPr>
          <p:cNvPr id="6" name="テキスト プレースホルダー 5"/>
          <p:cNvSpPr>
            <a:spLocks noGrp="1"/>
          </p:cNvSpPr>
          <p:nvPr>
            <p:ph type="body" sz="quarter" idx="15"/>
          </p:nvPr>
        </p:nvSpPr>
        <p:spPr>
          <a:xfrm>
            <a:off x="628649" y="5358656"/>
            <a:ext cx="7886700" cy="924561"/>
          </a:xfrm>
        </p:spPr>
        <p:txBody>
          <a:bodyPr>
            <a:normAutofit/>
          </a:bodyPr>
          <a:lstStyle/>
          <a:p>
            <a:r>
              <a:rPr lang="ja-JP" altLang="en-US" dirty="0"/>
              <a:t>上記ダウンロード先の</a:t>
            </a:r>
            <a:r>
              <a:rPr lang="en-US" altLang="ja-JP" dirty="0"/>
              <a:t>URL</a:t>
            </a:r>
            <a:r>
              <a:rPr lang="ja-JP" altLang="en-US" dirty="0"/>
              <a:t>にアクセスし</a:t>
            </a:r>
            <a:r>
              <a:rPr lang="ja-JP" altLang="en-US" dirty="0" smtClean="0"/>
              <a:t>、</a:t>
            </a:r>
            <a:r>
              <a:rPr lang="en-US" altLang="ja-JP" dirty="0" smtClean="0"/>
              <a:t>ZIP</a:t>
            </a:r>
            <a:r>
              <a:rPr lang="ja-JP" altLang="en-US" dirty="0"/>
              <a:t>ファイル</a:t>
            </a:r>
            <a:r>
              <a:rPr lang="en-US" altLang="ja-JP" dirty="0"/>
              <a:t>[palettelab-1.x.x-windows.zip]</a:t>
            </a:r>
            <a:r>
              <a:rPr lang="ja-JP" altLang="en-US" dirty="0"/>
              <a:t>をダウンロードします</a:t>
            </a:r>
            <a:r>
              <a:rPr lang="ja-JP" altLang="en-US" dirty="0" smtClean="0"/>
              <a:t>。</a:t>
            </a:r>
            <a:r>
              <a:rPr lang="en-US" altLang="ja-JP" dirty="0" smtClean="0"/>
              <a:t/>
            </a:r>
            <a:br>
              <a:rPr lang="en-US" altLang="ja-JP" dirty="0" smtClean="0"/>
            </a:br>
            <a:r>
              <a:rPr lang="ja-JP" altLang="en-US" dirty="0" smtClean="0"/>
              <a:t>ダウンロード</a:t>
            </a:r>
            <a:r>
              <a:rPr lang="ja-JP" altLang="en-US" dirty="0"/>
              <a:t>した</a:t>
            </a:r>
            <a:r>
              <a:rPr lang="en-US" altLang="ja-JP" dirty="0"/>
              <a:t>ZIP</a:t>
            </a:r>
            <a:r>
              <a:rPr lang="ja-JP" altLang="en-US" dirty="0"/>
              <a:t>ファイルをデスクトップに置き、</a:t>
            </a:r>
            <a:r>
              <a:rPr lang="en-US" altLang="ja-JP" dirty="0"/>
              <a:t>ZIP</a:t>
            </a:r>
            <a:r>
              <a:rPr lang="ja-JP" altLang="en-US" dirty="0"/>
              <a:t>ファイルを展開（右クリックして「すべて展開」をクリック）します。これによってフォルダ</a:t>
            </a:r>
            <a:r>
              <a:rPr lang="en-US" altLang="ja-JP" dirty="0"/>
              <a:t>[palettelab-1.x.x-windows]</a:t>
            </a:r>
            <a:r>
              <a:rPr lang="ja-JP" altLang="en-US" dirty="0"/>
              <a:t>がデスクトップに作成されます</a:t>
            </a:r>
            <a:r>
              <a:rPr lang="ja-JP" altLang="en-US" dirty="0" smtClean="0"/>
              <a:t>。</a:t>
            </a:r>
            <a:endParaRPr lang="en-US" altLang="ja-JP" dirty="0"/>
          </a:p>
          <a:p>
            <a:endParaRPr lang="ja-JP" altLang="en-US" dirty="0"/>
          </a:p>
        </p:txBody>
      </p:sp>
      <p:pic>
        <p:nvPicPr>
          <p:cNvPr id="8" name="図 7"/>
          <p:cNvPicPr>
            <a:picLocks noChangeAspect="1"/>
          </p:cNvPicPr>
          <p:nvPr/>
        </p:nvPicPr>
        <p:blipFill rotWithShape="1">
          <a:blip r:embed="rId2">
            <a:extLst>
              <a:ext uri="{28A0092B-C50C-407E-A947-70E740481C1C}">
                <a14:useLocalDpi xmlns:a14="http://schemas.microsoft.com/office/drawing/2010/main" val="0"/>
              </a:ext>
            </a:extLst>
          </a:blip>
          <a:srcRect l="27248" t="21312" r="26682" b="23523"/>
          <a:stretch/>
        </p:blipFill>
        <p:spPr>
          <a:xfrm>
            <a:off x="2605059" y="3448318"/>
            <a:ext cx="1367252" cy="1367253"/>
          </a:xfrm>
          <a:prstGeom prst="rect">
            <a:avLst/>
          </a:prstGeom>
        </p:spPr>
      </p:pic>
      <p:pic>
        <p:nvPicPr>
          <p:cNvPr id="9" name="図 8"/>
          <p:cNvPicPr>
            <a:picLocks noChangeAspect="1"/>
          </p:cNvPicPr>
          <p:nvPr/>
        </p:nvPicPr>
        <p:blipFill rotWithShape="1">
          <a:blip r:embed="rId3">
            <a:extLst>
              <a:ext uri="{28A0092B-C50C-407E-A947-70E740481C1C}">
                <a14:useLocalDpi xmlns:a14="http://schemas.microsoft.com/office/drawing/2010/main" val="0"/>
              </a:ext>
            </a:extLst>
          </a:blip>
          <a:srcRect l="22138" t="22058" r="16558" b="22058"/>
          <a:stretch/>
        </p:blipFill>
        <p:spPr>
          <a:xfrm>
            <a:off x="5413279" y="3448318"/>
            <a:ext cx="1447680" cy="1367254"/>
          </a:xfrm>
          <a:prstGeom prst="rect">
            <a:avLst/>
          </a:prstGeom>
        </p:spPr>
      </p:pic>
      <p:sp>
        <p:nvSpPr>
          <p:cNvPr id="10" name="右矢印 9"/>
          <p:cNvSpPr/>
          <p:nvPr/>
        </p:nvSpPr>
        <p:spPr>
          <a:xfrm>
            <a:off x="4314784" y="3892731"/>
            <a:ext cx="756022" cy="684856"/>
          </a:xfrm>
          <a:prstGeom prst="rightArrow">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2570379" y="4906030"/>
            <a:ext cx="1436612" cy="369332"/>
          </a:xfrm>
          <a:prstGeom prst="rect">
            <a:avLst/>
          </a:prstGeom>
          <a:noFill/>
        </p:spPr>
        <p:txBody>
          <a:bodyPr wrap="none" rtlCol="0">
            <a:spAutoFit/>
          </a:bodyPr>
          <a:lstStyle/>
          <a:p>
            <a:r>
              <a:rPr kumimoji="1" lang="en-US" altLang="ja-JP" dirty="0" smtClean="0"/>
              <a:t>ZIP</a:t>
            </a:r>
            <a:r>
              <a:rPr kumimoji="1" lang="ja-JP" altLang="en-US" dirty="0" smtClean="0"/>
              <a:t>ファイル</a:t>
            </a:r>
            <a:endParaRPr kumimoji="1" lang="ja-JP" altLang="en-US" dirty="0"/>
          </a:p>
        </p:txBody>
      </p:sp>
      <p:sp>
        <p:nvSpPr>
          <p:cNvPr id="12" name="テキスト ボックス 11"/>
          <p:cNvSpPr txBox="1"/>
          <p:nvPr/>
        </p:nvSpPr>
        <p:spPr>
          <a:xfrm>
            <a:off x="4424475" y="3501091"/>
            <a:ext cx="646331" cy="369332"/>
          </a:xfrm>
          <a:prstGeom prst="rect">
            <a:avLst/>
          </a:prstGeom>
          <a:noFill/>
        </p:spPr>
        <p:txBody>
          <a:bodyPr wrap="none" rtlCol="0">
            <a:spAutoFit/>
          </a:bodyPr>
          <a:lstStyle/>
          <a:p>
            <a:r>
              <a:rPr kumimoji="1" lang="ja-JP" altLang="en-US" dirty="0" smtClean="0"/>
              <a:t>展開</a:t>
            </a:r>
            <a:endParaRPr kumimoji="1" lang="ja-JP" altLang="en-US" dirty="0"/>
          </a:p>
        </p:txBody>
      </p:sp>
      <p:sp>
        <p:nvSpPr>
          <p:cNvPr id="13" name="テキスト ボックス 12"/>
          <p:cNvSpPr txBox="1"/>
          <p:nvPr/>
        </p:nvSpPr>
        <p:spPr>
          <a:xfrm>
            <a:off x="4920279" y="4906030"/>
            <a:ext cx="2433680" cy="369332"/>
          </a:xfrm>
          <a:prstGeom prst="rect">
            <a:avLst/>
          </a:prstGeom>
          <a:noFill/>
        </p:spPr>
        <p:txBody>
          <a:bodyPr wrap="none" rtlCol="0">
            <a:spAutoFit/>
          </a:bodyPr>
          <a:lstStyle/>
          <a:p>
            <a:r>
              <a:rPr kumimoji="1" lang="ja-JP" altLang="en-US" dirty="0" smtClean="0"/>
              <a:t>フォルダが作成される</a:t>
            </a:r>
            <a:endParaRPr kumimoji="1" lang="ja-JP" altLang="en-US" dirty="0"/>
          </a:p>
        </p:txBody>
      </p:sp>
      <p:sp>
        <p:nvSpPr>
          <p:cNvPr id="14" name="テキスト ボックス 13"/>
          <p:cNvSpPr txBox="1"/>
          <p:nvPr/>
        </p:nvSpPr>
        <p:spPr>
          <a:xfrm>
            <a:off x="799970" y="2384245"/>
            <a:ext cx="7544057" cy="723275"/>
          </a:xfrm>
          <a:prstGeom prst="rect">
            <a:avLst/>
          </a:prstGeom>
          <a:noFill/>
        </p:spPr>
        <p:txBody>
          <a:bodyPr wrap="square" rtlCol="0">
            <a:spAutoFit/>
          </a:bodyPr>
          <a:lstStyle/>
          <a:p>
            <a:r>
              <a:rPr lang="en-US" altLang="ja-JP" sz="1400" dirty="0" smtClean="0">
                <a:hlinkClick r:id="rId4"/>
              </a:rPr>
              <a:t>https</a:t>
            </a:r>
            <a:r>
              <a:rPr lang="en-US" altLang="ja-JP" sz="1400" dirty="0">
                <a:hlinkClick r:id="rId4"/>
              </a:rPr>
              <a:t>://</a:t>
            </a:r>
            <a:r>
              <a:rPr lang="en-US" altLang="ja-JP" sz="1400" dirty="0" smtClean="0">
                <a:hlinkClick r:id="rId4"/>
              </a:rPr>
              <a:t>goo.gl/i8FqJ6</a:t>
            </a:r>
            <a:r>
              <a:rPr lang="ja-JP" altLang="en-US" sz="1400" dirty="0" smtClean="0"/>
              <a:t> </a:t>
            </a:r>
            <a:r>
              <a:rPr lang="en-US" altLang="ja-JP" sz="1400" dirty="0" smtClean="0"/>
              <a:t>(</a:t>
            </a:r>
            <a:r>
              <a:rPr lang="ja-JP" altLang="en-US" sz="1400" dirty="0" smtClean="0"/>
              <a:t>短縮</a:t>
            </a:r>
            <a:r>
              <a:rPr lang="en-US" altLang="ja-JP" sz="1400" dirty="0" smtClean="0"/>
              <a:t>URL)</a:t>
            </a:r>
          </a:p>
          <a:p>
            <a:r>
              <a:rPr lang="ja-JP" altLang="en-US" sz="1400" dirty="0"/>
              <a:t>もしくは</a:t>
            </a:r>
            <a:endParaRPr lang="en-US" altLang="ja-JP" sz="1400" dirty="0" smtClean="0"/>
          </a:p>
          <a:p>
            <a:r>
              <a:rPr lang="en-US" altLang="ja-JP" sz="1300" u="sng" dirty="0" smtClean="0">
                <a:solidFill>
                  <a:srgbClr val="7781E3"/>
                </a:solidFill>
                <a:hlinkClick r:id="rId5"/>
              </a:rPr>
              <a:t>https</a:t>
            </a:r>
            <a:r>
              <a:rPr lang="en-US" altLang="ja-JP" sz="1300" u="sng" dirty="0">
                <a:solidFill>
                  <a:srgbClr val="7781E3"/>
                </a:solidFill>
                <a:hlinkClick r:id="rId5"/>
              </a:rPr>
              <a:t>://github.com/elekit-official/FabWalker_Epsilon/releases/download/1.0.0/palettelab-1.0.0-windows.zip</a:t>
            </a:r>
            <a:endParaRPr kumimoji="1" lang="ja-JP" altLang="en-US" sz="1300" u="sng" dirty="0">
              <a:solidFill>
                <a:srgbClr val="7781E3"/>
              </a:solidFill>
            </a:endParaRPr>
          </a:p>
        </p:txBody>
      </p:sp>
      <p:sp>
        <p:nvSpPr>
          <p:cNvPr id="15" name="正方形/長方形 14"/>
          <p:cNvSpPr/>
          <p:nvPr/>
        </p:nvSpPr>
        <p:spPr>
          <a:xfrm>
            <a:off x="628650" y="2264134"/>
            <a:ext cx="7886700" cy="9362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351087" y="2040427"/>
            <a:ext cx="1770036" cy="369332"/>
          </a:xfrm>
          <a:prstGeom prst="rect">
            <a:avLst/>
          </a:prstGeom>
          <a:solidFill>
            <a:schemeClr val="bg1"/>
          </a:solidFill>
        </p:spPr>
        <p:txBody>
          <a:bodyPr wrap="none" rtlCol="0">
            <a:spAutoFit/>
          </a:bodyPr>
          <a:lstStyle/>
          <a:p>
            <a:r>
              <a:rPr kumimoji="1" lang="ja-JP" altLang="en-US" dirty="0" smtClean="0"/>
              <a:t>ダウンロード先</a:t>
            </a:r>
            <a:endParaRPr kumimoji="1" lang="ja-JP" altLang="en-US" dirty="0"/>
          </a:p>
        </p:txBody>
      </p:sp>
      <p:sp>
        <p:nvSpPr>
          <p:cNvPr id="4" name="テキスト ボックス 3"/>
          <p:cNvSpPr txBox="1"/>
          <p:nvPr/>
        </p:nvSpPr>
        <p:spPr>
          <a:xfrm>
            <a:off x="628649" y="1403754"/>
            <a:ext cx="3307572" cy="369332"/>
          </a:xfrm>
          <a:prstGeom prst="rect">
            <a:avLst/>
          </a:prstGeom>
          <a:noFill/>
        </p:spPr>
        <p:txBody>
          <a:bodyPr wrap="none" rtlCol="0">
            <a:spAutoFit/>
          </a:bodyPr>
          <a:lstStyle/>
          <a:p>
            <a:r>
              <a:rPr kumimoji="1" lang="ja-JP" altLang="en-US" b="1" dirty="0" smtClean="0"/>
              <a:t>システム要件：</a:t>
            </a:r>
            <a:r>
              <a:rPr kumimoji="1" lang="en-US" altLang="ja-JP" b="1" dirty="0" smtClean="0"/>
              <a:t>Windows</a:t>
            </a:r>
            <a:r>
              <a:rPr kumimoji="1" lang="ja-JP" altLang="en-US" b="1" dirty="0" smtClean="0"/>
              <a:t> </a:t>
            </a:r>
            <a:r>
              <a:rPr kumimoji="1" lang="en-US" altLang="ja-JP" b="1" dirty="0" smtClean="0"/>
              <a:t>7</a:t>
            </a:r>
            <a:r>
              <a:rPr kumimoji="1" lang="ja-JP" altLang="en-US" b="1" dirty="0" smtClean="0"/>
              <a:t>以降</a:t>
            </a:r>
            <a:endParaRPr kumimoji="1" lang="ja-JP" altLang="en-US" b="1" dirty="0"/>
          </a:p>
        </p:txBody>
      </p:sp>
    </p:spTree>
    <p:extLst>
      <p:ext uri="{BB962C8B-B14F-4D97-AF65-F5344CB8AC3E}">
        <p14:creationId xmlns:p14="http://schemas.microsoft.com/office/powerpoint/2010/main" val="2985796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smtClean="0"/>
              <a:t>Arduino-IDE</a:t>
            </a:r>
            <a:r>
              <a:rPr lang="ja-JP" altLang="en-US" dirty="0"/>
              <a:t>を</a:t>
            </a:r>
            <a:r>
              <a:rPr lang="ja-JP" altLang="en-US" dirty="0" smtClean="0"/>
              <a:t>立ち上げる</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5</a:t>
            </a:fld>
            <a:endParaRPr kumimoji="1" lang="ja-JP" altLang="en-US"/>
          </a:p>
        </p:txBody>
      </p:sp>
      <p:sp>
        <p:nvSpPr>
          <p:cNvPr id="6" name="テキスト プレースホルダー 5"/>
          <p:cNvSpPr>
            <a:spLocks noGrp="1"/>
          </p:cNvSpPr>
          <p:nvPr>
            <p:ph type="body" sz="quarter" idx="15"/>
          </p:nvPr>
        </p:nvSpPr>
        <p:spPr>
          <a:xfrm>
            <a:off x="628649" y="5462337"/>
            <a:ext cx="7886701" cy="718710"/>
          </a:xfrm>
        </p:spPr>
        <p:txBody>
          <a:bodyPr>
            <a:normAutofit/>
          </a:bodyPr>
          <a:lstStyle/>
          <a:p>
            <a:r>
              <a:rPr lang="ja-JP" altLang="en-US" dirty="0"/>
              <a:t>デスクトップに置いたフォルダ</a:t>
            </a:r>
            <a:r>
              <a:rPr lang="en-US" altLang="ja-JP" dirty="0"/>
              <a:t>[PaletteLab-1.x.x-windows]</a:t>
            </a:r>
            <a:r>
              <a:rPr lang="ja-JP" altLang="en-US" dirty="0"/>
              <a:t>を開き、その中のフォルダ</a:t>
            </a:r>
            <a:r>
              <a:rPr lang="en-US" altLang="ja-JP" dirty="0"/>
              <a:t>[arduino-1.8.3]</a:t>
            </a:r>
            <a:r>
              <a:rPr lang="ja-JP" altLang="en-US" dirty="0"/>
              <a:t>を</a:t>
            </a:r>
            <a:r>
              <a:rPr lang="en-US" altLang="ja-JP" dirty="0"/>
              <a:t/>
            </a:r>
            <a:br>
              <a:rPr lang="en-US" altLang="ja-JP" dirty="0"/>
            </a:br>
            <a:r>
              <a:rPr lang="ja-JP" altLang="en-US" dirty="0"/>
              <a:t>開きます。</a:t>
            </a:r>
          </a:p>
          <a:p>
            <a:endParaRPr kumimoji="1" lang="ja-JP" altLang="en-US" dirty="0"/>
          </a:p>
        </p:txBody>
      </p:sp>
      <p:pic>
        <p:nvPicPr>
          <p:cNvPr id="8" name="図 7"/>
          <p:cNvPicPr>
            <a:picLocks noChangeAspect="1"/>
          </p:cNvPicPr>
          <p:nvPr/>
        </p:nvPicPr>
        <p:blipFill rotWithShape="1">
          <a:blip r:embed="rId3">
            <a:extLst>
              <a:ext uri="{28A0092B-C50C-407E-A947-70E740481C1C}">
                <a14:useLocalDpi xmlns:a14="http://schemas.microsoft.com/office/drawing/2010/main" val="0"/>
              </a:ext>
            </a:extLst>
          </a:blip>
          <a:srcRect b="29400"/>
          <a:stretch/>
        </p:blipFill>
        <p:spPr>
          <a:xfrm>
            <a:off x="628651" y="1463021"/>
            <a:ext cx="7886700" cy="3887091"/>
          </a:xfrm>
          <a:prstGeom prst="rect">
            <a:avLst/>
          </a:prstGeom>
        </p:spPr>
      </p:pic>
      <p:sp>
        <p:nvSpPr>
          <p:cNvPr id="9" name="四角形吹き出し 8"/>
          <p:cNvSpPr/>
          <p:nvPr/>
        </p:nvSpPr>
        <p:spPr>
          <a:xfrm>
            <a:off x="3943799" y="3065822"/>
            <a:ext cx="2652623" cy="681487"/>
          </a:xfrm>
          <a:prstGeom prst="wedgeRectCallout">
            <a:avLst>
              <a:gd name="adj1" fmla="val -39192"/>
              <a:gd name="adj2" fmla="val -81804"/>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bg1"/>
                </a:solidFill>
              </a:rPr>
              <a:t>② フォルダ</a:t>
            </a:r>
            <a:r>
              <a:rPr lang="ja-JP" altLang="en-US" dirty="0">
                <a:solidFill>
                  <a:schemeClr val="bg1"/>
                </a:solidFill>
              </a:rPr>
              <a:t>を開く</a:t>
            </a:r>
            <a:br>
              <a:rPr lang="ja-JP" altLang="en-US" dirty="0">
                <a:solidFill>
                  <a:schemeClr val="bg1"/>
                </a:solidFill>
              </a:rPr>
            </a:br>
            <a:r>
              <a:rPr lang="ja-JP" altLang="en-US" dirty="0" smtClean="0">
                <a:solidFill>
                  <a:schemeClr val="bg1"/>
                </a:solidFill>
              </a:rPr>
              <a:t>　　</a:t>
            </a:r>
            <a:r>
              <a:rPr lang="en-US" altLang="ja-JP" dirty="0" smtClean="0">
                <a:solidFill>
                  <a:schemeClr val="bg1"/>
                </a:solidFill>
              </a:rPr>
              <a:t>[Arduino-1.8.3]</a:t>
            </a:r>
            <a:endParaRPr lang="en-US" altLang="ja-JP" dirty="0">
              <a:solidFill>
                <a:schemeClr val="bg1"/>
              </a:solidFill>
            </a:endParaRPr>
          </a:p>
        </p:txBody>
      </p:sp>
      <p:sp>
        <p:nvSpPr>
          <p:cNvPr id="10" name="四角形吹き出し 9"/>
          <p:cNvSpPr/>
          <p:nvPr/>
        </p:nvSpPr>
        <p:spPr>
          <a:xfrm>
            <a:off x="824481" y="4026132"/>
            <a:ext cx="4536504" cy="681487"/>
          </a:xfrm>
          <a:prstGeom prst="wedgeRectCallout">
            <a:avLst>
              <a:gd name="adj1" fmla="val -34057"/>
              <a:gd name="adj2" fmla="val -120885"/>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bg1"/>
                </a:solidFill>
              </a:rPr>
              <a:t>①</a:t>
            </a:r>
            <a:r>
              <a:rPr lang="ja-JP" altLang="en-US" dirty="0" smtClean="0">
                <a:solidFill>
                  <a:schemeClr val="bg1"/>
                </a:solidFill>
              </a:rPr>
              <a:t>フォルダ</a:t>
            </a:r>
            <a:r>
              <a:rPr lang="ja-JP" altLang="en-US" dirty="0">
                <a:solidFill>
                  <a:schemeClr val="bg1"/>
                </a:solidFill>
              </a:rPr>
              <a:t>を開く</a:t>
            </a:r>
            <a:r>
              <a:rPr lang="en-US" altLang="ja-JP" dirty="0">
                <a:solidFill>
                  <a:schemeClr val="bg1"/>
                </a:solidFill>
              </a:rPr>
              <a:t/>
            </a:r>
            <a:br>
              <a:rPr lang="en-US" altLang="ja-JP" dirty="0">
                <a:solidFill>
                  <a:schemeClr val="bg1"/>
                </a:solidFill>
              </a:rPr>
            </a:br>
            <a:r>
              <a:rPr lang="ja-JP" altLang="en-US" dirty="0" smtClean="0">
                <a:solidFill>
                  <a:schemeClr val="bg1"/>
                </a:solidFill>
              </a:rPr>
              <a:t>　　</a:t>
            </a:r>
            <a:r>
              <a:rPr lang="en-US" altLang="ja-JP" dirty="0" smtClean="0">
                <a:solidFill>
                  <a:schemeClr val="bg1"/>
                </a:solidFill>
              </a:rPr>
              <a:t>[PaletteLab-1.x.x-windows]</a:t>
            </a:r>
          </a:p>
        </p:txBody>
      </p:sp>
    </p:spTree>
    <p:extLst>
      <p:ext uri="{BB962C8B-B14F-4D97-AF65-F5344CB8AC3E}">
        <p14:creationId xmlns:p14="http://schemas.microsoft.com/office/powerpoint/2010/main" val="1939498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Arduino-IDE</a:t>
            </a:r>
            <a:r>
              <a:rPr lang="ja-JP" altLang="en-US" dirty="0"/>
              <a:t>を</a:t>
            </a:r>
            <a:r>
              <a:rPr lang="ja-JP" altLang="en-US" dirty="0" smtClean="0"/>
              <a:t>立ち上げる</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6</a:t>
            </a:fld>
            <a:endParaRPr kumimoji="1" lang="ja-JP" altLang="en-US"/>
          </a:p>
        </p:txBody>
      </p:sp>
      <p:sp>
        <p:nvSpPr>
          <p:cNvPr id="6" name="テキスト プレースホルダー 5"/>
          <p:cNvSpPr>
            <a:spLocks noGrp="1"/>
          </p:cNvSpPr>
          <p:nvPr>
            <p:ph type="body" sz="quarter" idx="15"/>
          </p:nvPr>
        </p:nvSpPr>
        <p:spPr>
          <a:xfrm>
            <a:off x="628649" y="4405312"/>
            <a:ext cx="7597941" cy="1775735"/>
          </a:xfrm>
        </p:spPr>
        <p:txBody>
          <a:bodyPr/>
          <a:lstStyle/>
          <a:p>
            <a:r>
              <a:rPr lang="ja-JP" altLang="en-US" dirty="0"/>
              <a:t>フォルダ</a:t>
            </a:r>
            <a:r>
              <a:rPr lang="en-US" altLang="ja-JP" dirty="0"/>
              <a:t>[Arduino-1.8.3]</a:t>
            </a:r>
            <a:r>
              <a:rPr lang="ja-JP" altLang="en-US" dirty="0"/>
              <a:t>内の</a:t>
            </a:r>
            <a:r>
              <a:rPr lang="en-US" altLang="ja-JP" dirty="0"/>
              <a:t>[arduino.exe]</a:t>
            </a:r>
            <a:r>
              <a:rPr lang="ja-JP" altLang="en-US" dirty="0"/>
              <a:t>をダブルクリックします。するとソフトウェアの画面が表示されます</a:t>
            </a:r>
            <a:r>
              <a:rPr lang="ja-JP" altLang="en-US" dirty="0" smtClean="0"/>
              <a:t>。</a:t>
            </a:r>
          </a:p>
          <a:p>
            <a:r>
              <a:rPr lang="ja-JP" altLang="en-US" dirty="0" smtClean="0"/>
              <a:t>今開いたこのソフトウェアを</a:t>
            </a:r>
            <a:r>
              <a:rPr lang="en-US" altLang="ja-JP" dirty="0" smtClean="0"/>
              <a:t>[Arduino-IDE]</a:t>
            </a:r>
            <a:r>
              <a:rPr lang="ja-JP" altLang="en-US" dirty="0" smtClean="0"/>
              <a:t>（アルドゥイーノ・アイディーイー）といいます。</a:t>
            </a:r>
          </a:p>
          <a:p>
            <a:endParaRPr kumimoji="1" lang="ja-JP" altLang="en-US" dirty="0"/>
          </a:p>
        </p:txBody>
      </p:sp>
      <p:pic>
        <p:nvPicPr>
          <p:cNvPr id="8" name="図 7"/>
          <p:cNvPicPr>
            <a:picLocks noChangeAspect="1"/>
          </p:cNvPicPr>
          <p:nvPr/>
        </p:nvPicPr>
        <p:blipFill rotWithShape="1">
          <a:blip r:embed="rId2" cstate="print">
            <a:extLst>
              <a:ext uri="{28A0092B-C50C-407E-A947-70E740481C1C}">
                <a14:useLocalDpi xmlns:a14="http://schemas.microsoft.com/office/drawing/2010/main" val="0"/>
              </a:ext>
            </a:extLst>
          </a:blip>
          <a:srcRect l="28739" t="4851" r="26375" b="3801"/>
          <a:stretch/>
        </p:blipFill>
        <p:spPr>
          <a:xfrm>
            <a:off x="5789971" y="1656117"/>
            <a:ext cx="2315077" cy="2650154"/>
          </a:xfrm>
          <a:prstGeom prst="rect">
            <a:avLst/>
          </a:prstGeom>
        </p:spPr>
      </p:pic>
      <p:sp>
        <p:nvSpPr>
          <p:cNvPr id="9" name="テキスト ボックス 8"/>
          <p:cNvSpPr txBox="1"/>
          <p:nvPr/>
        </p:nvSpPr>
        <p:spPr>
          <a:xfrm>
            <a:off x="5789971" y="1311718"/>
            <a:ext cx="1613149" cy="369332"/>
          </a:xfrm>
          <a:prstGeom prst="rect">
            <a:avLst/>
          </a:prstGeom>
          <a:noFill/>
        </p:spPr>
        <p:txBody>
          <a:bodyPr wrap="square" rtlCol="0">
            <a:spAutoFit/>
          </a:bodyPr>
          <a:lstStyle/>
          <a:p>
            <a:r>
              <a:rPr kumimoji="1" lang="ja-JP" altLang="en-US" b="1" dirty="0" smtClean="0"/>
              <a:t>●</a:t>
            </a:r>
            <a:r>
              <a:rPr kumimoji="1" lang="en-US" altLang="ja-JP" b="1" dirty="0" smtClean="0"/>
              <a:t>Arduino-IDE</a:t>
            </a:r>
            <a:endParaRPr kumimoji="1" lang="ja-JP" altLang="en-US" b="1" dirty="0"/>
          </a:p>
        </p:txBody>
      </p:sp>
      <p:pic>
        <p:nvPicPr>
          <p:cNvPr id="11" name="図 10"/>
          <p:cNvPicPr>
            <a:picLocks noChangeAspect="1"/>
          </p:cNvPicPr>
          <p:nvPr/>
        </p:nvPicPr>
        <p:blipFill rotWithShape="1">
          <a:blip r:embed="rId3">
            <a:extLst>
              <a:ext uri="{28A0092B-C50C-407E-A947-70E740481C1C}">
                <a14:useLocalDpi xmlns:a14="http://schemas.microsoft.com/office/drawing/2010/main" val="0"/>
              </a:ext>
            </a:extLst>
          </a:blip>
          <a:srcRect l="16739" b="30201"/>
          <a:stretch/>
        </p:blipFill>
        <p:spPr>
          <a:xfrm>
            <a:off x="628649" y="1511544"/>
            <a:ext cx="4862421" cy="2794727"/>
          </a:xfrm>
          <a:prstGeom prst="rect">
            <a:avLst/>
          </a:prstGeom>
        </p:spPr>
      </p:pic>
      <p:sp>
        <p:nvSpPr>
          <p:cNvPr id="12" name="正方形/長方形 11"/>
          <p:cNvSpPr/>
          <p:nvPr/>
        </p:nvSpPr>
        <p:spPr>
          <a:xfrm>
            <a:off x="1909154" y="3414353"/>
            <a:ext cx="749825" cy="231215"/>
          </a:xfrm>
          <a:prstGeom prst="rect">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3" name="四角形吹き出し 12"/>
          <p:cNvSpPr/>
          <p:nvPr/>
        </p:nvSpPr>
        <p:spPr>
          <a:xfrm>
            <a:off x="2557811" y="2353589"/>
            <a:ext cx="2798646" cy="666830"/>
          </a:xfrm>
          <a:prstGeom prst="wedgeRectCallout">
            <a:avLst>
              <a:gd name="adj1" fmla="val -46930"/>
              <a:gd name="adj2" fmla="val 107647"/>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bg1"/>
                </a:solidFill>
              </a:rPr>
              <a:t>[arduino.exe]</a:t>
            </a:r>
            <a:r>
              <a:rPr kumimoji="1" lang="ja-JP" altLang="en-US" dirty="0" smtClean="0">
                <a:solidFill>
                  <a:schemeClr val="bg1"/>
                </a:solidFill>
              </a:rPr>
              <a:t>を</a:t>
            </a:r>
            <a:r>
              <a:rPr kumimoji="1" lang="en-US" altLang="ja-JP" dirty="0" smtClean="0">
                <a:solidFill>
                  <a:schemeClr val="bg1"/>
                </a:solidFill>
              </a:rPr>
              <a:t/>
            </a:r>
            <a:br>
              <a:rPr kumimoji="1" lang="en-US" altLang="ja-JP" dirty="0" smtClean="0">
                <a:solidFill>
                  <a:schemeClr val="bg1"/>
                </a:solidFill>
              </a:rPr>
            </a:br>
            <a:r>
              <a:rPr kumimoji="1" lang="ja-JP" altLang="en-US" dirty="0" smtClean="0">
                <a:solidFill>
                  <a:schemeClr val="bg1"/>
                </a:solidFill>
              </a:rPr>
              <a:t>ダブルクリックして開く</a:t>
            </a:r>
            <a:endParaRPr kumimoji="1" lang="ja-JP" altLang="en-US" dirty="0">
              <a:solidFill>
                <a:schemeClr val="bg1"/>
              </a:solidFill>
            </a:endParaRPr>
          </a:p>
        </p:txBody>
      </p:sp>
      <p:sp>
        <p:nvSpPr>
          <p:cNvPr id="10" name="右矢印 9"/>
          <p:cNvSpPr/>
          <p:nvPr/>
        </p:nvSpPr>
        <p:spPr>
          <a:xfrm>
            <a:off x="5421086" y="2713714"/>
            <a:ext cx="438871" cy="435877"/>
          </a:xfrm>
          <a:prstGeom prst="rightArrow">
            <a:avLst/>
          </a:prstGeom>
          <a:solidFill>
            <a:srgbClr val="FFC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19362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設定の確認（ボードと書込装置</a:t>
            </a:r>
            <a:r>
              <a:rPr lang="ja-JP" altLang="en-US" dirty="0" smtClean="0"/>
              <a:t>）</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7</a:t>
            </a:fld>
            <a:endParaRPr kumimoji="1" lang="ja-JP" altLang="en-US"/>
          </a:p>
        </p:txBody>
      </p:sp>
      <p:sp>
        <p:nvSpPr>
          <p:cNvPr id="6" name="テキスト プレースホルダー 5"/>
          <p:cNvSpPr>
            <a:spLocks noGrp="1"/>
          </p:cNvSpPr>
          <p:nvPr>
            <p:ph type="body" sz="quarter" idx="15"/>
          </p:nvPr>
        </p:nvSpPr>
        <p:spPr>
          <a:xfrm>
            <a:off x="407566" y="5005137"/>
            <a:ext cx="7886701" cy="1175910"/>
          </a:xfrm>
        </p:spPr>
        <p:txBody>
          <a:bodyPr>
            <a:normAutofit/>
          </a:bodyPr>
          <a:lstStyle/>
          <a:p>
            <a:r>
              <a:rPr lang="en-US" altLang="ja-JP" dirty="0"/>
              <a:t>[Arduino-IDE]</a:t>
            </a:r>
            <a:r>
              <a:rPr lang="ja-JP" altLang="en-US" dirty="0"/>
              <a:t>が開かれたらまずウィンドウ上部のメニューバーにある</a:t>
            </a:r>
            <a:r>
              <a:rPr lang="en-US" altLang="ja-JP" dirty="0"/>
              <a:t>[</a:t>
            </a:r>
            <a:r>
              <a:rPr lang="ja-JP" altLang="en-US" dirty="0"/>
              <a:t>ツール</a:t>
            </a:r>
            <a:r>
              <a:rPr lang="en-US" altLang="ja-JP" dirty="0"/>
              <a:t>]</a:t>
            </a:r>
            <a:r>
              <a:rPr lang="ja-JP" altLang="en-US" dirty="0"/>
              <a:t>をクリックし、ボードと書込装置の設定が</a:t>
            </a:r>
            <a:r>
              <a:rPr lang="en-US" altLang="ja-JP" dirty="0"/>
              <a:t>[</a:t>
            </a:r>
            <a:r>
              <a:rPr lang="ja-JP" altLang="en-US" dirty="0"/>
              <a:t>ボード</a:t>
            </a:r>
            <a:r>
              <a:rPr lang="en-US" altLang="ja-JP" dirty="0"/>
              <a:t>: “</a:t>
            </a:r>
            <a:r>
              <a:rPr lang="en-US" altLang="ja-JP" dirty="0" err="1"/>
              <a:t>FabWalker</a:t>
            </a:r>
            <a:r>
              <a:rPr lang="en-US" altLang="ja-JP" dirty="0"/>
              <a:t>”]</a:t>
            </a:r>
            <a:r>
              <a:rPr lang="ja-JP" altLang="en-US" dirty="0" err="1"/>
              <a:t>、</a:t>
            </a:r>
            <a:r>
              <a:rPr lang="en-US" altLang="ja-JP" dirty="0"/>
              <a:t>[</a:t>
            </a:r>
            <a:r>
              <a:rPr lang="ja-JP" altLang="en-US" dirty="0"/>
              <a:t>書込装置</a:t>
            </a:r>
            <a:r>
              <a:rPr lang="en-US" altLang="ja-JP" dirty="0"/>
              <a:t>: “HID Bootloader(V-USB)”]</a:t>
            </a:r>
            <a:r>
              <a:rPr lang="ja-JP" altLang="en-US" dirty="0"/>
              <a:t>になっていることを確認します。</a:t>
            </a:r>
            <a:endParaRPr lang="en-US" altLang="ja-JP" dirty="0"/>
          </a:p>
          <a:p>
            <a:r>
              <a:rPr lang="ja-JP" altLang="en-US" dirty="0"/>
              <a:t>この</a:t>
            </a:r>
            <a:r>
              <a:rPr lang="en-US" altLang="ja-JP" dirty="0"/>
              <a:t>2</a:t>
            </a:r>
            <a:r>
              <a:rPr lang="ja-JP" altLang="en-US" dirty="0"/>
              <a:t>つが正しく設定されていないとプログラムを書き込むことができないので、必ず</a:t>
            </a:r>
            <a:r>
              <a:rPr lang="ja-JP" altLang="en-US" dirty="0" smtClean="0"/>
              <a:t>チェックしてください。</a:t>
            </a:r>
            <a:endParaRPr lang="ja-JP" altLang="en-US" dirty="0"/>
          </a:p>
          <a:p>
            <a:endParaRPr kumimoji="1" lang="ja-JP" altLang="en-US" dirty="0"/>
          </a:p>
        </p:txBody>
      </p:sp>
      <p:pic>
        <p:nvPicPr>
          <p:cNvPr id="8" name="図 7"/>
          <p:cNvPicPr>
            <a:picLocks noChangeAspect="1"/>
          </p:cNvPicPr>
          <p:nvPr/>
        </p:nvPicPr>
        <p:blipFill rotWithShape="1">
          <a:blip r:embed="rId2">
            <a:extLst>
              <a:ext uri="{28A0092B-C50C-407E-A947-70E740481C1C}">
                <a14:useLocalDpi xmlns:a14="http://schemas.microsoft.com/office/drawing/2010/main" val="0"/>
              </a:ext>
            </a:extLst>
          </a:blip>
          <a:srcRect l="12201" t="2750" r="12792" b="4851"/>
          <a:stretch/>
        </p:blipFill>
        <p:spPr>
          <a:xfrm>
            <a:off x="1927413" y="1471276"/>
            <a:ext cx="4847009" cy="3358557"/>
          </a:xfrm>
          <a:prstGeom prst="rect">
            <a:avLst/>
          </a:prstGeom>
        </p:spPr>
      </p:pic>
    </p:spTree>
    <p:extLst>
      <p:ext uri="{BB962C8B-B14F-4D97-AF65-F5344CB8AC3E}">
        <p14:creationId xmlns:p14="http://schemas.microsoft.com/office/powerpoint/2010/main" val="605324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設定の確認（ボードと書込装置</a:t>
            </a:r>
            <a:r>
              <a:rPr lang="ja-JP" altLang="en-US" dirty="0" smtClean="0"/>
              <a:t>）</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8</a:t>
            </a:fld>
            <a:endParaRPr kumimoji="1" lang="ja-JP" altLang="en-US"/>
          </a:p>
        </p:txBody>
      </p:sp>
      <p:pic>
        <p:nvPicPr>
          <p:cNvPr id="9" name="図 8"/>
          <p:cNvPicPr>
            <a:picLocks noChangeAspect="1"/>
          </p:cNvPicPr>
          <p:nvPr/>
        </p:nvPicPr>
        <p:blipFill rotWithShape="1">
          <a:blip r:embed="rId2">
            <a:extLst>
              <a:ext uri="{28A0092B-C50C-407E-A947-70E740481C1C}">
                <a14:useLocalDpi xmlns:a14="http://schemas.microsoft.com/office/drawing/2010/main" val="0"/>
              </a:ext>
            </a:extLst>
          </a:blip>
          <a:srcRect l="23422" t="-436" r="25567" b="-400"/>
          <a:stretch/>
        </p:blipFill>
        <p:spPr>
          <a:xfrm>
            <a:off x="480679" y="1961148"/>
            <a:ext cx="3444171" cy="3829726"/>
          </a:xfrm>
          <a:prstGeom prst="rect">
            <a:avLst/>
          </a:prstGeom>
        </p:spPr>
      </p:pic>
      <p:pic>
        <p:nvPicPr>
          <p:cNvPr id="10" name="図 9"/>
          <p:cNvPicPr>
            <a:picLocks noChangeAspect="1"/>
          </p:cNvPicPr>
          <p:nvPr/>
        </p:nvPicPr>
        <p:blipFill rotWithShape="1">
          <a:blip r:embed="rId3">
            <a:extLst>
              <a:ext uri="{28A0092B-C50C-407E-A947-70E740481C1C}">
                <a14:useLocalDpi xmlns:a14="http://schemas.microsoft.com/office/drawing/2010/main" val="0"/>
              </a:ext>
            </a:extLst>
          </a:blip>
          <a:srcRect l="18698" t="1701" r="18697" b="1701"/>
          <a:stretch/>
        </p:blipFill>
        <p:spPr>
          <a:xfrm>
            <a:off x="4132388" y="1986794"/>
            <a:ext cx="4382962" cy="3804080"/>
          </a:xfrm>
          <a:prstGeom prst="rect">
            <a:avLst/>
          </a:prstGeom>
        </p:spPr>
      </p:pic>
      <p:sp>
        <p:nvSpPr>
          <p:cNvPr id="11" name="テキスト ボックス 10"/>
          <p:cNvSpPr txBox="1"/>
          <p:nvPr/>
        </p:nvSpPr>
        <p:spPr>
          <a:xfrm>
            <a:off x="628650" y="1421317"/>
            <a:ext cx="1774845" cy="369332"/>
          </a:xfrm>
          <a:prstGeom prst="rect">
            <a:avLst/>
          </a:prstGeom>
          <a:noFill/>
        </p:spPr>
        <p:txBody>
          <a:bodyPr wrap="none" rtlCol="0">
            <a:spAutoFit/>
          </a:bodyPr>
          <a:lstStyle/>
          <a:p>
            <a:r>
              <a:rPr lang="ja-JP" altLang="en-US" dirty="0"/>
              <a:t>●</a:t>
            </a:r>
            <a:r>
              <a:rPr kumimoji="1" lang="ja-JP" altLang="en-US" dirty="0" smtClean="0"/>
              <a:t>ボードの設定</a:t>
            </a:r>
            <a:endParaRPr kumimoji="1" lang="ja-JP" altLang="en-US" dirty="0"/>
          </a:p>
        </p:txBody>
      </p:sp>
      <p:sp>
        <p:nvSpPr>
          <p:cNvPr id="12" name="テキスト ボックス 11"/>
          <p:cNvSpPr txBox="1"/>
          <p:nvPr/>
        </p:nvSpPr>
        <p:spPr>
          <a:xfrm>
            <a:off x="4132388" y="1421317"/>
            <a:ext cx="2037737" cy="369332"/>
          </a:xfrm>
          <a:prstGeom prst="rect">
            <a:avLst/>
          </a:prstGeom>
          <a:noFill/>
        </p:spPr>
        <p:txBody>
          <a:bodyPr wrap="none" rtlCol="0">
            <a:spAutoFit/>
          </a:bodyPr>
          <a:lstStyle/>
          <a:p>
            <a:r>
              <a:rPr kumimoji="1" lang="ja-JP" altLang="en-US" dirty="0" smtClean="0"/>
              <a:t>●書込装置の設定</a:t>
            </a:r>
            <a:endParaRPr kumimoji="1" lang="ja-JP" altLang="en-US" dirty="0"/>
          </a:p>
        </p:txBody>
      </p:sp>
    </p:spTree>
    <p:extLst>
      <p:ext uri="{BB962C8B-B14F-4D97-AF65-F5344CB8AC3E}">
        <p14:creationId xmlns:p14="http://schemas.microsoft.com/office/powerpoint/2010/main" val="2081760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a:t>
            </a:r>
            <a:r>
              <a:rPr lang="en-US" altLang="ja-JP" dirty="0" err="1"/>
              <a:t>PaletteLab</a:t>
            </a:r>
            <a:r>
              <a:rPr lang="en-US" altLang="ja-JP" dirty="0"/>
              <a:t>]</a:t>
            </a:r>
            <a:r>
              <a:rPr lang="ja-JP" altLang="en-US" dirty="0"/>
              <a:t>を</a:t>
            </a:r>
            <a:r>
              <a:rPr lang="ja-JP" altLang="en-US" dirty="0" smtClean="0"/>
              <a:t>立ち上げる</a:t>
            </a:r>
            <a:endParaRPr kumimoji="1" lang="ja-JP" altLang="en-US" dirty="0"/>
          </a:p>
        </p:txBody>
      </p:sp>
      <p:sp>
        <p:nvSpPr>
          <p:cNvPr id="3" name="スライド番号プレースホルダー 2"/>
          <p:cNvSpPr>
            <a:spLocks noGrp="1"/>
          </p:cNvSpPr>
          <p:nvPr>
            <p:ph type="sldNum" sz="quarter" idx="12"/>
          </p:nvPr>
        </p:nvSpPr>
        <p:spPr/>
        <p:txBody>
          <a:bodyPr/>
          <a:lstStyle/>
          <a:p>
            <a:fld id="{38EDC8A8-B88A-44AD-817F-9D0FA48A315B}" type="slidenum">
              <a:rPr kumimoji="1" lang="ja-JP" altLang="en-US" smtClean="0"/>
              <a:pPr/>
              <a:t>9</a:t>
            </a:fld>
            <a:endParaRPr kumimoji="1" lang="ja-JP" altLang="en-US"/>
          </a:p>
        </p:txBody>
      </p:sp>
      <p:sp>
        <p:nvSpPr>
          <p:cNvPr id="6" name="テキスト プレースホルダー 5"/>
          <p:cNvSpPr>
            <a:spLocks noGrp="1"/>
          </p:cNvSpPr>
          <p:nvPr>
            <p:ph type="body" sz="quarter" idx="15"/>
          </p:nvPr>
        </p:nvSpPr>
        <p:spPr>
          <a:xfrm>
            <a:off x="628650" y="4580617"/>
            <a:ext cx="7886700" cy="1314858"/>
          </a:xfrm>
        </p:spPr>
        <p:txBody>
          <a:bodyPr/>
          <a:lstStyle/>
          <a:p>
            <a:r>
              <a:rPr lang="ja-JP" altLang="en-US" dirty="0"/>
              <a:t>メニューバーの</a:t>
            </a:r>
            <a:r>
              <a:rPr lang="en-US" altLang="ja-JP" dirty="0"/>
              <a:t>[</a:t>
            </a:r>
            <a:r>
              <a:rPr lang="ja-JP" altLang="en-US" dirty="0"/>
              <a:t>ツール</a:t>
            </a:r>
            <a:r>
              <a:rPr lang="en-US" altLang="ja-JP" dirty="0"/>
              <a:t>]→[</a:t>
            </a:r>
            <a:r>
              <a:rPr lang="en-US" altLang="ja-JP" dirty="0" err="1"/>
              <a:t>PaletteLab</a:t>
            </a:r>
            <a:r>
              <a:rPr lang="en-US" altLang="ja-JP" dirty="0"/>
              <a:t> 1.x.x]</a:t>
            </a:r>
            <a:r>
              <a:rPr lang="ja-JP" altLang="en-US" dirty="0"/>
              <a:t>をクリックします。</a:t>
            </a:r>
            <a:endParaRPr lang="en-US" altLang="ja-JP" dirty="0"/>
          </a:p>
          <a:p>
            <a:r>
              <a:rPr lang="ja-JP" altLang="en-US" dirty="0"/>
              <a:t>これによって</a:t>
            </a:r>
            <a:r>
              <a:rPr lang="en-US" altLang="ja-JP" dirty="0"/>
              <a:t>GUI</a:t>
            </a:r>
            <a:r>
              <a:rPr lang="ja-JP" altLang="en-US" dirty="0"/>
              <a:t>プログラミングソフト</a:t>
            </a:r>
            <a:r>
              <a:rPr lang="en-US" altLang="ja-JP" dirty="0"/>
              <a:t>[</a:t>
            </a:r>
            <a:r>
              <a:rPr lang="en-US" altLang="ja-JP" dirty="0" err="1"/>
              <a:t>PaletteLab</a:t>
            </a:r>
            <a:r>
              <a:rPr lang="en-US" altLang="ja-JP" dirty="0"/>
              <a:t>]</a:t>
            </a:r>
            <a:r>
              <a:rPr lang="ja-JP" altLang="en-US" dirty="0"/>
              <a:t>が起動します。</a:t>
            </a:r>
          </a:p>
          <a:p>
            <a:endParaRPr kumimoji="1" lang="ja-JP" altLang="en-US" dirty="0"/>
          </a:p>
        </p:txBody>
      </p:sp>
      <p:pic>
        <p:nvPicPr>
          <p:cNvPr id="8" name="図 7"/>
          <p:cNvPicPr>
            <a:picLocks noChangeAspect="1"/>
          </p:cNvPicPr>
          <p:nvPr/>
        </p:nvPicPr>
        <p:blipFill rotWithShape="1">
          <a:blip r:embed="rId2">
            <a:extLst>
              <a:ext uri="{28A0092B-C50C-407E-A947-70E740481C1C}">
                <a14:useLocalDpi xmlns:a14="http://schemas.microsoft.com/office/drawing/2010/main" val="0"/>
              </a:ext>
            </a:extLst>
          </a:blip>
          <a:srcRect l="11609" t="3800" r="9839" b="38086"/>
          <a:stretch/>
        </p:blipFill>
        <p:spPr>
          <a:xfrm>
            <a:off x="1153312" y="1510099"/>
            <a:ext cx="6837376" cy="2845334"/>
          </a:xfrm>
          <a:prstGeom prst="rect">
            <a:avLst/>
          </a:prstGeom>
        </p:spPr>
      </p:pic>
    </p:spTree>
    <p:extLst>
      <p:ext uri="{BB962C8B-B14F-4D97-AF65-F5344CB8AC3E}">
        <p14:creationId xmlns:p14="http://schemas.microsoft.com/office/powerpoint/2010/main" val="259551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5924</TotalTime>
  <Words>1527</Words>
  <Application>Microsoft Office PowerPoint</Application>
  <PresentationFormat>画面に合わせる (4:3)</PresentationFormat>
  <Paragraphs>185</Paragraphs>
  <Slides>31</Slides>
  <Notes>4</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31</vt:i4>
      </vt:variant>
    </vt:vector>
  </HeadingPairs>
  <TitlesOfParts>
    <vt:vector size="39" baseType="lpstr">
      <vt:lpstr>Meiryo UI</vt:lpstr>
      <vt:lpstr>メイリオ</vt:lpstr>
      <vt:lpstr>游ゴシック</vt:lpstr>
      <vt:lpstr>游ゴシック Light</vt:lpstr>
      <vt:lpstr>Arial</vt:lpstr>
      <vt:lpstr>Calibri</vt:lpstr>
      <vt:lpstr>Calibri Light</vt:lpstr>
      <vt:lpstr>Office テーマ</vt:lpstr>
      <vt:lpstr>PaletteLab 取扱説明書</vt:lpstr>
      <vt:lpstr>PaletteLab（パレットラボ）とは</vt:lpstr>
      <vt:lpstr>FabWalker ε（ファブウォーカー イプシロン）</vt:lpstr>
      <vt:lpstr>PaletteLabをパソコンに導入する</vt:lpstr>
      <vt:lpstr>Arduino-IDEを立ち上げる</vt:lpstr>
      <vt:lpstr>Arduino-IDEを立ち上げる</vt:lpstr>
      <vt:lpstr>設定の確認（ボードと書込装置）</vt:lpstr>
      <vt:lpstr>設定の確認（ボードと書込装置）</vt:lpstr>
      <vt:lpstr>[PaletteLab]を立ち上げる</vt:lpstr>
      <vt:lpstr>[PaletteLab]を立ち上げる </vt:lpstr>
      <vt:lpstr>アイコンの詳細(1/2)</vt:lpstr>
      <vt:lpstr>アイコンの詳細(2/2)</vt:lpstr>
      <vt:lpstr>画面の説明</vt:lpstr>
      <vt:lpstr>試しに前進させてみる</vt:lpstr>
      <vt:lpstr>プログラムが処理される流れ</vt:lpstr>
      <vt:lpstr>試しに前進させてみる</vt:lpstr>
      <vt:lpstr>試しに前進させてみる</vt:lpstr>
      <vt:lpstr>制御基板にUSBケーブルを接続</vt:lpstr>
      <vt:lpstr>試しに前進させてみる</vt:lpstr>
      <vt:lpstr>試しに前進させてみる</vt:lpstr>
      <vt:lpstr>試しに前進させてみる</vt:lpstr>
      <vt:lpstr>プログラムを実行する（スイッチ等の名称）</vt:lpstr>
      <vt:lpstr>プログラムを実行する（実行手順）</vt:lpstr>
      <vt:lpstr>プログラムを実行する（動きを止める）</vt:lpstr>
      <vt:lpstr>プログラムを実行する（歩幅・スピードを調整）</vt:lpstr>
      <vt:lpstr>トラブルシューティング （はじめに）</vt:lpstr>
      <vt:lpstr>トラブルシューティング （USBケーブルが接続されていない）</vt:lpstr>
      <vt:lpstr>トラブルシューティング （ボードの設定が間違っている）</vt:lpstr>
      <vt:lpstr>トラブルシューティング （書込装置の設定が間違っている）</vt:lpstr>
      <vt:lpstr>サンプルプログラム① 　前進と後退を繰り返す</vt:lpstr>
      <vt:lpstr>サンプルプログラム②　 　LEDの点滅させながら①と同じ動きを実行</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家族で楽しむ IoT 入門講座 “振動センサーモジュールでスマホにお知らせガジェット”をつくろう！</dc:title>
  <dc:creator>ozawa</dc:creator>
  <cp:lastModifiedBy>kawashima</cp:lastModifiedBy>
  <cp:revision>376</cp:revision>
  <cp:lastPrinted>2017-04-11T00:20:39Z</cp:lastPrinted>
  <dcterms:created xsi:type="dcterms:W3CDTF">2016-06-23T03:40:51Z</dcterms:created>
  <dcterms:modified xsi:type="dcterms:W3CDTF">2017-08-10T02:04:31Z</dcterms:modified>
</cp:coreProperties>
</file>